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Montserrat SemiBold"/>
      <p:regular r:id="rId30"/>
      <p:bold r:id="rId31"/>
      <p:italic r:id="rId32"/>
      <p:boldItalic r:id="rId33"/>
    </p:embeddedFont>
    <p:embeddedFont>
      <p:font typeface="Roboto Thin"/>
      <p:regular r:id="rId34"/>
      <p:bold r:id="rId35"/>
      <p:italic r:id="rId36"/>
      <p:boldItalic r:id="rId37"/>
    </p:embeddedFont>
    <p:embeddedFont>
      <p:font typeface="Roboto"/>
      <p:regular r:id="rId38"/>
      <p:bold r:id="rId39"/>
      <p:italic r:id="rId40"/>
      <p:boldItalic r:id="rId41"/>
    </p:embeddedFont>
    <p:embeddedFont>
      <p:font typeface="Montserrat Black"/>
      <p:bold r:id="rId42"/>
      <p:boldItalic r:id="rId43"/>
    </p:embeddedFont>
    <p:embeddedFont>
      <p:font typeface="Montserrat"/>
      <p:regular r:id="rId44"/>
      <p:bold r:id="rId45"/>
      <p:italic r:id="rId46"/>
      <p:boldItalic r:id="rId47"/>
    </p:embeddedFont>
    <p:embeddedFont>
      <p:font typeface="Roboto Light"/>
      <p:regular r:id="rId48"/>
      <p:bold r:id="rId49"/>
      <p:italic r:id="rId50"/>
      <p:boldItalic r:id="rId51"/>
    </p:embeddedFont>
    <p:embeddedFont>
      <p:font typeface="Montserrat ExtraBold"/>
      <p:bold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42" Type="http://schemas.openxmlformats.org/officeDocument/2006/relationships/font" Target="fonts/MontserratBlack-bold.fntdata"/><Relationship Id="rId41" Type="http://schemas.openxmlformats.org/officeDocument/2006/relationships/font" Target="fonts/Roboto-boldItalic.fntdata"/><Relationship Id="rId44" Type="http://schemas.openxmlformats.org/officeDocument/2006/relationships/font" Target="fonts/Montserrat-regular.fntdata"/><Relationship Id="rId43" Type="http://schemas.openxmlformats.org/officeDocument/2006/relationships/font" Target="fonts/MontserratBlack-boldItalic.fntdata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Light-regular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Roboto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.fntdata"/><Relationship Id="rId30" Type="http://schemas.openxmlformats.org/officeDocument/2006/relationships/font" Target="fonts/MontserratSemiBold-regular.fntdata"/><Relationship Id="rId33" Type="http://schemas.openxmlformats.org/officeDocument/2006/relationships/font" Target="fonts/MontserratSemiBold-boldItalic.fntdata"/><Relationship Id="rId32" Type="http://schemas.openxmlformats.org/officeDocument/2006/relationships/font" Target="fonts/MontserratSemiBold-italic.fntdata"/><Relationship Id="rId35" Type="http://schemas.openxmlformats.org/officeDocument/2006/relationships/font" Target="fonts/RobotoThin-bold.fntdata"/><Relationship Id="rId34" Type="http://schemas.openxmlformats.org/officeDocument/2006/relationships/font" Target="fonts/RobotoThin-regular.fntdata"/><Relationship Id="rId37" Type="http://schemas.openxmlformats.org/officeDocument/2006/relationships/font" Target="fonts/RobotoThin-boldItalic.fntdata"/><Relationship Id="rId36" Type="http://schemas.openxmlformats.org/officeDocument/2006/relationships/font" Target="fonts/RobotoThin-italic.fntdata"/><Relationship Id="rId39" Type="http://schemas.openxmlformats.org/officeDocument/2006/relationships/font" Target="fonts/Roboto-bold.fntdata"/><Relationship Id="rId38" Type="http://schemas.openxmlformats.org/officeDocument/2006/relationships/font" Target="fonts/Roboto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Light-boldItalic.fntdata"/><Relationship Id="rId50" Type="http://schemas.openxmlformats.org/officeDocument/2006/relationships/font" Target="fonts/RobotoLight-italic.fntdata"/><Relationship Id="rId53" Type="http://schemas.openxmlformats.org/officeDocument/2006/relationships/font" Target="fonts/MontserratExtraBold-boldItalic.fntdata"/><Relationship Id="rId52" Type="http://schemas.openxmlformats.org/officeDocument/2006/relationships/font" Target="fonts/MontserratExtra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b3e8d336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b3e8d336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3e8d336a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3e8d336a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3edd60ba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b3edd60ba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000"/>
              <a:buChar char="-"/>
            </a:pPr>
            <a:r>
              <a:rPr b="1" i="1" lang="en" sz="1000">
                <a:solidFill>
                  <a:schemeClr val="dk1"/>
                </a:solidFill>
              </a:rPr>
              <a:t>Add code mat + pp bundle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3e8d336a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3e8d336a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3e8d336a8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3e8d336a8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b3e8d336a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b3e8d336a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Programming, activities (like sales book)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515b168d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515b168d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Thumbnails of Draw Blocks, Text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515b168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515b168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b3e8d336a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b3e8d336a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515b168d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515b168d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55165fa2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55165fa2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3e8d336a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3e8d336a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competitions coming soon slide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3e8d336a8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b3e8d336a8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3e8d336a8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3e8d336a8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515b168d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515b168d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Keep it organized! Use Sphero storage containers, plastic containers, or backpacks.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Make sure that Sphero and littleBits kits are clearly labeled. Consider adding a list of contents to each kit.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Google Forms as a way for students to request kits.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Consider using Google Sheets or Excel to keep track of student requests and equipment that is checked out.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Think about having “drop off/pick up” hours that have been communicated to families in advance. A designated time and location can help with contactless pickup/drop off.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Consider having students/families sign an agreement about caring for technology (many school districts already keep a technology form on file).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Let kids have the kits long enough that they can explore and create, while also being sustainable for teachers managing pick up/drop off (1-2 weeks per student).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Consider adding 1-2 line activity suggestions or laminated activity cards into your Sphero/ littleBits kits and STEAM related books! </a:t>
            </a: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b55165fa2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b55165fa2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b515b168d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b515b168d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b3e8d336a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b3e8d336a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3e8d336a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3e8d336a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3e8d336a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3e8d336a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3e8d336a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b3e8d336a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3e8d336a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3e8d336a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 economic forum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3e99b00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b3e99b00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3e8d336a8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3e8d336a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-5350" y="-350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1425" y="1863800"/>
            <a:ext cx="4715851" cy="14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Relationship Id="rId4" Type="http://schemas.openxmlformats.org/officeDocument/2006/relationships/image" Target="../media/image51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hyperlink" Target="https://cdn.shopify.com/s/files/1/0306/6419/6141/files/Sphero_BOLT_At-home_Guide.pdf?v=1597769083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17.jpg"/><Relationship Id="rId7" Type="http://schemas.openxmlformats.org/officeDocument/2006/relationships/image" Target="../media/image55.pn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54.jpg"/><Relationship Id="rId6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4.png"/><Relationship Id="rId13" Type="http://schemas.openxmlformats.org/officeDocument/2006/relationships/image" Target="../media/image34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Relationship Id="rId4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Relationship Id="rId5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7" Type="http://schemas.openxmlformats.org/officeDocument/2006/relationships/image" Target="../media/image45.png"/><Relationship Id="rId8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16154" l="0" r="0" t="1043"/>
          <a:stretch/>
        </p:blipFill>
        <p:spPr>
          <a:xfrm>
            <a:off x="-2650" y="0"/>
            <a:ext cx="9143999" cy="505815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-5350" y="-350"/>
            <a:ext cx="9149400" cy="642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1800" y="66475"/>
            <a:ext cx="1695101" cy="5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-5350" y="4634550"/>
            <a:ext cx="9149400" cy="5091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4294967295" type="title"/>
          </p:nvPr>
        </p:nvSpPr>
        <p:spPr>
          <a:xfrm>
            <a:off x="640400" y="4662363"/>
            <a:ext cx="78579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BEST PRACTICES IN HYBRID AND IN</a:t>
            </a: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-</a:t>
            </a:r>
            <a:r>
              <a:rPr lang="en" sz="1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CLASSROOM LEARNING</a:t>
            </a:r>
            <a:endParaRPr sz="18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025" y="-104625"/>
            <a:ext cx="6861952" cy="457351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Roboto"/>
                <a:ea typeface="Roboto"/>
                <a:cs typeface="Roboto"/>
                <a:sym typeface="Roboto"/>
              </a:rPr>
              <a:t>BOLT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Durable, Waterproof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Baseball Size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Magnetometer, Infrared, Ambient Light Sensor and LED Matrix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Roboto"/>
                <a:ea typeface="Roboto"/>
                <a:cs typeface="Roboto"/>
                <a:sym typeface="Roboto"/>
              </a:rPr>
              <a:t>RVR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Tank-tread robot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All-terrain and Capable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Precision driving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Color Sensor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Roboto Light"/>
              <a:buChar char="-"/>
            </a:pPr>
            <a:r>
              <a:rPr lang="en" sz="1300"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Expandable with UART</a:t>
            </a:r>
            <a:endParaRPr sz="1300"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4977" y="2118058"/>
            <a:ext cx="3597947" cy="269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050" y="85550"/>
            <a:ext cx="2516969" cy="7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 rotWithShape="1">
          <a:blip r:embed="rId6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3"/>
          <p:cNvCxnSpPr/>
          <p:nvPr/>
        </p:nvCxnSpPr>
        <p:spPr>
          <a:xfrm>
            <a:off x="443300" y="841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482" y="1153703"/>
            <a:ext cx="1507895" cy="87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7533" y="1016821"/>
            <a:ext cx="1134917" cy="106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6465120" y="4145899"/>
            <a:ext cx="2351700" cy="2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BOLT Power Pack + Code Mat</a:t>
            </a:r>
            <a:endParaRPr b="1"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9369" y="2867599"/>
            <a:ext cx="1219425" cy="127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3145" y="3007371"/>
            <a:ext cx="1323486" cy="99878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252950" y="-53675"/>
            <a:ext cx="35634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Sphero BOLT Power Pack</a:t>
            </a:r>
            <a:endParaRPr sz="180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252950" y="1423650"/>
            <a:ext cx="36357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The BOLT Power Pack lets you charge, store, and carry 15 Sphero BOLT robots. This is the top-of-the-line kit for educators fostering collaboration in the classroom with a recommended 2:1 ratio of robots to students, providing plenty of opportunities for creativity in any setting you can imagine.</a:t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62" name="Google Shape;162;p24"/>
          <p:cNvCxnSpPr/>
          <p:nvPr/>
        </p:nvCxnSpPr>
        <p:spPr>
          <a:xfrm>
            <a:off x="348725" y="697825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9100" y="890700"/>
            <a:ext cx="2029775" cy="1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9700" y="788889"/>
            <a:ext cx="1411599" cy="7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2357475" y="3211713"/>
            <a:ext cx="26661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• Durable UV-coated clear plastic shell</a:t>
            </a:r>
            <a:endParaRPr baseline="30000"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• Bluetooth Smart connection (100 foot range)</a:t>
            </a:r>
            <a:endParaRPr baseline="30000"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• Inductive charging (6 hour charge for 2+ continuous hours of play)</a:t>
            </a:r>
            <a:endParaRPr baseline="30000"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• Height: 73mm / Width: 73mm / Weight 200g</a:t>
            </a:r>
            <a:endParaRPr baseline="30000"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• Top speed: 4.5 MPH</a:t>
            </a:r>
            <a:endParaRPr sz="11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2357475" y="3001688"/>
            <a:ext cx="12852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Tech Specs</a:t>
            </a:r>
            <a:endParaRPr sz="12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96425" y="3211713"/>
            <a:ext cx="24297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●"/>
            </a:pPr>
            <a:r>
              <a:rPr lang="en"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LED Matrix</a:t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●"/>
            </a:pPr>
            <a:r>
              <a:rPr lang="en"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Infrared Communication</a:t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●"/>
            </a:pPr>
            <a:r>
              <a:rPr lang="en"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Advanced Sensors</a:t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Roboto Light"/>
              <a:buChar char="●"/>
            </a:pPr>
            <a:r>
              <a:rPr lang="en"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Program 3 Ways</a:t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249575" y="3013888"/>
            <a:ext cx="12852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Key Features</a:t>
            </a:r>
            <a:endParaRPr sz="1200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252950" y="2458425"/>
            <a:ext cx="36357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Take STEM learning home with the </a:t>
            </a:r>
            <a:r>
              <a:rPr lang="en" sz="1000" u="sng">
                <a:solidFill>
                  <a:srgbClr val="0097A7"/>
                </a:solidFill>
                <a:latin typeface="Roboto Light"/>
                <a:ea typeface="Roboto Light"/>
                <a:cs typeface="Roboto Light"/>
                <a:sym typeface="Roboto Light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BOLT At-Home Guide</a:t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6443975" y="268825"/>
            <a:ext cx="23940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Bundles Op</a:t>
            </a:r>
            <a:r>
              <a:rPr lang="en" sz="1600">
                <a:latin typeface="Montserrat Black"/>
                <a:ea typeface="Montserrat Black"/>
                <a:cs typeface="Montserrat Black"/>
                <a:sym typeface="Montserrat Black"/>
              </a:rPr>
              <a:t>tions</a:t>
            </a:r>
            <a:endParaRPr sz="160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171" name="Google Shape;171;p24"/>
          <p:cNvCxnSpPr/>
          <p:nvPr/>
        </p:nvCxnSpPr>
        <p:spPr>
          <a:xfrm>
            <a:off x="6067763" y="604650"/>
            <a:ext cx="16500" cy="393420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72" name="Google Shape;172;p24"/>
          <p:cNvGrpSpPr/>
          <p:nvPr/>
        </p:nvGrpSpPr>
        <p:grpSpPr>
          <a:xfrm>
            <a:off x="6393638" y="2179000"/>
            <a:ext cx="2494675" cy="574800"/>
            <a:chOff x="6301625" y="2214475"/>
            <a:chExt cx="2494675" cy="574800"/>
          </a:xfrm>
        </p:grpSpPr>
        <p:sp>
          <p:nvSpPr>
            <p:cNvPr id="173" name="Google Shape;173;p24"/>
            <p:cNvSpPr txBox="1"/>
            <p:nvPr/>
          </p:nvSpPr>
          <p:spPr>
            <a:xfrm>
              <a:off x="7472700" y="2393891"/>
              <a:ext cx="1323600" cy="2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+ BOLT Power Pack</a:t>
              </a:r>
              <a:endParaRPr b="1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" name="Google Shape;174;p24"/>
            <p:cNvSpPr txBox="1"/>
            <p:nvPr/>
          </p:nvSpPr>
          <p:spPr>
            <a:xfrm>
              <a:off x="6301625" y="2214475"/>
              <a:ext cx="1323600" cy="5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Computer Science Foundations</a:t>
              </a:r>
              <a:endParaRPr b="1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5756150" y="915800"/>
            <a:ext cx="3249600" cy="12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littleBits is a hands-on learning system of electronic building blocks that allows students of all ages to create with technology. Our snap-together Bits are easy to use and simple to understand. Perfect for grades K-12 and suitable for cross-curricular instruction.</a:t>
            </a:r>
            <a:endParaRPr sz="10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5"/>
          <p:cNvCxnSpPr/>
          <p:nvPr/>
        </p:nvCxnSpPr>
        <p:spPr>
          <a:xfrm>
            <a:off x="5862800" y="841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3" name="Google Shape;183;p25"/>
          <p:cNvPicPr preferRelativeResize="0"/>
          <p:nvPr/>
        </p:nvPicPr>
        <p:blipFill rotWithShape="1">
          <a:blip r:embed="rId4">
            <a:alphaModFix/>
          </a:blip>
          <a:srcRect b="0" l="12988" r="11191" t="37327"/>
          <a:stretch/>
        </p:blipFill>
        <p:spPr>
          <a:xfrm>
            <a:off x="5792125" y="231650"/>
            <a:ext cx="1504749" cy="5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5">
            <a:alphaModFix/>
          </a:blip>
          <a:srcRect b="0" l="15100" r="8824" t="0"/>
          <a:stretch/>
        </p:blipFill>
        <p:spPr>
          <a:xfrm>
            <a:off x="0" y="-350"/>
            <a:ext cx="5465955" cy="479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 rotWithShape="1">
          <a:blip r:embed="rId6">
            <a:alphaModFix/>
          </a:blip>
          <a:srcRect b="16674" l="0" r="0" t="15237"/>
          <a:stretch/>
        </p:blipFill>
        <p:spPr>
          <a:xfrm>
            <a:off x="5720063" y="2194449"/>
            <a:ext cx="3321775" cy="22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-5350" y="-350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37550" y="1595925"/>
            <a:ext cx="9106500" cy="11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SPHERO IN YOUR CLASSROOM </a:t>
            </a:r>
            <a:endParaRPr sz="2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92" name="Google Shape;192;p26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3" name="Google Shape;19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125" y="3268275"/>
            <a:ext cx="3108451" cy="18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/>
          <p:nvPr>
            <p:ph type="title"/>
          </p:nvPr>
        </p:nvSpPr>
        <p:spPr>
          <a:xfrm>
            <a:off x="783100" y="225413"/>
            <a:ext cx="3983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Montserrat SemiBold"/>
                <a:ea typeface="Montserrat SemiBold"/>
                <a:cs typeface="Montserrat SemiBold"/>
                <a:sym typeface="Montserrat SemiBold"/>
              </a:rPr>
              <a:t>The Sphero Edu App</a:t>
            </a:r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238150" y="711925"/>
            <a:ext cx="78231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Light"/>
                <a:ea typeface="Roboto Light"/>
                <a:cs typeface="Roboto Light"/>
                <a:sym typeface="Roboto Light"/>
              </a:rPr>
              <a:t>Sphero has created over one hundred standards-aligned STEAM and Computer Science lessons and activities in the Sphero Edu App that can be teacher-led or self-guided.  </a:t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749" y="255925"/>
            <a:ext cx="458363" cy="4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63" y="1471175"/>
            <a:ext cx="7945179" cy="307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/>
          <p:nvPr>
            <p:ph type="title"/>
          </p:nvPr>
        </p:nvSpPr>
        <p:spPr>
          <a:xfrm>
            <a:off x="252950" y="209250"/>
            <a:ext cx="50202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Getting Started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28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8"/>
          <p:cNvCxnSpPr/>
          <p:nvPr/>
        </p:nvCxnSpPr>
        <p:spPr>
          <a:xfrm>
            <a:off x="34657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9944" y="2623943"/>
            <a:ext cx="1385205" cy="138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8849" y="2623946"/>
            <a:ext cx="1385205" cy="138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9944" y="1134338"/>
            <a:ext cx="1385205" cy="138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8849" y="1134338"/>
            <a:ext cx="1385205" cy="138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2112" y="2623943"/>
            <a:ext cx="1385214" cy="13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1022" y="2623951"/>
            <a:ext cx="1385214" cy="13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82109" y="1134338"/>
            <a:ext cx="1385214" cy="13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61022" y="1134338"/>
            <a:ext cx="1385214" cy="13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8400" y="2623943"/>
            <a:ext cx="1385214" cy="13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97762" y="1134338"/>
            <a:ext cx="1385214" cy="138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675" y="1134338"/>
            <a:ext cx="1385214" cy="138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/>
        </p:nvSpPr>
        <p:spPr>
          <a:xfrm>
            <a:off x="6594425" y="2425450"/>
            <a:ext cx="1954800" cy="22119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Quick Filters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Most frequently used tags for filtering activities. 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Click for a quick search/filter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6594425" y="2425450"/>
            <a:ext cx="1954800" cy="22119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Filter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Filter activities by: </a:t>
            </a:r>
            <a:b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</a:b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Robot Type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Duration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Grades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EDU Standards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Tags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0" name="Google Shape;230;p29"/>
          <p:cNvSpPr txBox="1"/>
          <p:nvPr>
            <p:ph type="title"/>
          </p:nvPr>
        </p:nvSpPr>
        <p:spPr>
          <a:xfrm>
            <a:off x="252950" y="209250"/>
            <a:ext cx="50202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Searching for Activities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9"/>
          <p:cNvCxnSpPr/>
          <p:nvPr/>
        </p:nvCxnSpPr>
        <p:spPr>
          <a:xfrm>
            <a:off x="34657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4" name="Google Shape;2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25" y="793450"/>
            <a:ext cx="5645875" cy="38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/>
          <p:nvPr/>
        </p:nvSpPr>
        <p:spPr>
          <a:xfrm>
            <a:off x="585500" y="1214500"/>
            <a:ext cx="4925700" cy="304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6" name="Google Shape;236;p29"/>
          <p:cNvCxnSpPr>
            <a:stCxn id="237" idx="1"/>
          </p:cNvCxnSpPr>
          <p:nvPr/>
        </p:nvCxnSpPr>
        <p:spPr>
          <a:xfrm rot="10800000">
            <a:off x="5143405" y="1122707"/>
            <a:ext cx="1453800" cy="240870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9"/>
          <p:cNvCxnSpPr>
            <a:stCxn id="237" idx="1"/>
            <a:endCxn id="235" idx="3"/>
          </p:cNvCxnSpPr>
          <p:nvPr/>
        </p:nvCxnSpPr>
        <p:spPr>
          <a:xfrm rot="10800000">
            <a:off x="5511205" y="1366907"/>
            <a:ext cx="1086000" cy="216450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29"/>
          <p:cNvSpPr txBox="1"/>
          <p:nvPr/>
        </p:nvSpPr>
        <p:spPr>
          <a:xfrm>
            <a:off x="6597205" y="2425457"/>
            <a:ext cx="1954800" cy="22119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Search</a:t>
            </a:r>
            <a:endParaRPr b="1"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Light"/>
              <a:buChar char="-"/>
            </a:pPr>
            <a:r>
              <a:rPr lang="en" sz="1300">
                <a:solidFill>
                  <a:schemeClr val="dk2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Use your own search terms to search activities</a:t>
            </a:r>
            <a:endParaRPr sz="1300">
              <a:solidFill>
                <a:schemeClr val="dk2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239" name="Google Shape;239;p29"/>
          <p:cNvCxnSpPr>
            <a:stCxn id="237" idx="1"/>
          </p:cNvCxnSpPr>
          <p:nvPr/>
        </p:nvCxnSpPr>
        <p:spPr>
          <a:xfrm rot="10800000">
            <a:off x="5308105" y="1151507"/>
            <a:ext cx="1289100" cy="237990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0" name="Google Shape;240;p29"/>
          <p:cNvSpPr txBox="1"/>
          <p:nvPr/>
        </p:nvSpPr>
        <p:spPr>
          <a:xfrm>
            <a:off x="6473775" y="1122538"/>
            <a:ext cx="24297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Roboto Light"/>
              <a:buChar char="●"/>
            </a:pPr>
            <a:r>
              <a:rPr lang="en" sz="17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By Sphero</a:t>
            </a:r>
            <a:endParaRPr sz="17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Roboto Light"/>
              <a:buChar char="●"/>
            </a:pPr>
            <a:r>
              <a:rPr lang="en" sz="1700">
                <a:solidFill>
                  <a:srgbClr val="595959"/>
                </a:solidFill>
                <a:latin typeface="Roboto Light"/>
                <a:ea typeface="Roboto Light"/>
                <a:cs typeface="Roboto Light"/>
                <a:sym typeface="Roboto Light"/>
              </a:rPr>
              <a:t>Community</a:t>
            </a:r>
            <a:endParaRPr sz="17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6626925" y="841325"/>
            <a:ext cx="18552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endParaRPr b="1" sz="2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075" y="1847425"/>
            <a:ext cx="5223629" cy="348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 txBox="1"/>
          <p:nvPr>
            <p:ph type="title"/>
          </p:nvPr>
        </p:nvSpPr>
        <p:spPr>
          <a:xfrm>
            <a:off x="252950" y="71318"/>
            <a:ext cx="33408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Robot Best Practices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248" name="Google Shape;248;p30"/>
          <p:cNvCxnSpPr/>
          <p:nvPr/>
        </p:nvCxnSpPr>
        <p:spPr>
          <a:xfrm>
            <a:off x="347475" y="665918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9" name="Google Shape;249;p30"/>
          <p:cNvSpPr txBox="1"/>
          <p:nvPr/>
        </p:nvSpPr>
        <p:spPr>
          <a:xfrm>
            <a:off x="252950" y="1143675"/>
            <a:ext cx="31932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Charge when needed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Deep sleep for storage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No need to label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Distance helps when pairing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4">
            <a:alphaModFix/>
          </a:blip>
          <a:srcRect b="0" l="0" r="12303" t="0"/>
          <a:stretch/>
        </p:blipFill>
        <p:spPr>
          <a:xfrm>
            <a:off x="5771325" y="0"/>
            <a:ext cx="3372677" cy="216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>
            <p:ph type="title"/>
          </p:nvPr>
        </p:nvSpPr>
        <p:spPr>
          <a:xfrm>
            <a:off x="252950" y="71325"/>
            <a:ext cx="41211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Classroom Best Practices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256" name="Google Shape;256;p31"/>
          <p:cNvCxnSpPr/>
          <p:nvPr/>
        </p:nvCxnSpPr>
        <p:spPr>
          <a:xfrm>
            <a:off x="347475" y="665918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31"/>
          <p:cNvSpPr txBox="1"/>
          <p:nvPr/>
        </p:nvSpPr>
        <p:spPr>
          <a:xfrm>
            <a:off x="252950" y="1143675"/>
            <a:ext cx="31932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2:1 or 3:1 Student to Robot ratio. 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Pair Programming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Allow time for play and invention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Space for movement vs. Tabletop programming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258" name="Google Shape;258;p31"/>
          <p:cNvPicPr preferRelativeResize="0"/>
          <p:nvPr/>
        </p:nvPicPr>
        <p:blipFill rotWithShape="1">
          <a:blip r:embed="rId3">
            <a:alphaModFix/>
          </a:blip>
          <a:srcRect b="0" l="27525" r="9617" t="0"/>
          <a:stretch/>
        </p:blipFill>
        <p:spPr>
          <a:xfrm>
            <a:off x="4296750" y="0"/>
            <a:ext cx="4847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 b="0" l="0" r="0" t="3053"/>
          <a:stretch/>
        </p:blipFill>
        <p:spPr>
          <a:xfrm>
            <a:off x="3575775" y="961700"/>
            <a:ext cx="5389198" cy="391667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 txBox="1"/>
          <p:nvPr>
            <p:ph type="title"/>
          </p:nvPr>
        </p:nvSpPr>
        <p:spPr>
          <a:xfrm>
            <a:off x="252950" y="275725"/>
            <a:ext cx="46098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Class Codes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265" name="Google Shape;265;p32"/>
          <p:cNvCxnSpPr/>
          <p:nvPr/>
        </p:nvCxnSpPr>
        <p:spPr>
          <a:xfrm>
            <a:off x="347475" y="870325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6" name="Google Shape;266;p32"/>
          <p:cNvSpPr txBox="1"/>
          <p:nvPr/>
        </p:nvSpPr>
        <p:spPr>
          <a:xfrm>
            <a:off x="252950" y="1143675"/>
            <a:ext cx="31932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Easily assign activities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Students can share programs with a teacher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Students can share programs with the class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5625" y="1369625"/>
            <a:ext cx="3257825" cy="21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8200" y="1525950"/>
            <a:ext cx="3752674" cy="18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2700" y="0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425" y="4463375"/>
            <a:ext cx="2028575" cy="6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19993" l="9735" r="9743" t="0"/>
          <a:stretch/>
        </p:blipFill>
        <p:spPr>
          <a:xfrm>
            <a:off x="1180153" y="607875"/>
            <a:ext cx="2497200" cy="24816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0" name="Google Shape;70;p15"/>
          <p:cNvSpPr txBox="1"/>
          <p:nvPr>
            <p:ph idx="4294967295" type="body"/>
          </p:nvPr>
        </p:nvSpPr>
        <p:spPr>
          <a:xfrm>
            <a:off x="973150" y="3369075"/>
            <a:ext cx="2911200" cy="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EDUCATIONAL CONTENT &amp; PROFESSIONAL DEVELOPMENT MANAGER</a:t>
            </a:r>
            <a:endParaRPr sz="10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1" name="Google Shape;71;p15"/>
          <p:cNvSpPr txBox="1"/>
          <p:nvPr>
            <p:ph idx="4294967295" type="title"/>
          </p:nvPr>
        </p:nvSpPr>
        <p:spPr>
          <a:xfrm>
            <a:off x="1259725" y="3112275"/>
            <a:ext cx="22377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NATE UBOWSKI</a:t>
            </a:r>
            <a:endParaRPr sz="1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" name="Google Shape;72;p15"/>
          <p:cNvSpPr txBox="1"/>
          <p:nvPr>
            <p:ph idx="4294967295" type="body"/>
          </p:nvPr>
        </p:nvSpPr>
        <p:spPr>
          <a:xfrm>
            <a:off x="5259650" y="3369075"/>
            <a:ext cx="2911200" cy="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PARTNERSHIPS MANAGER</a:t>
            </a:r>
            <a:endParaRPr sz="1000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3" name="Google Shape;73;p15"/>
          <p:cNvSpPr txBox="1"/>
          <p:nvPr>
            <p:ph idx="4294967295" type="title"/>
          </p:nvPr>
        </p:nvSpPr>
        <p:spPr>
          <a:xfrm>
            <a:off x="5596400" y="3112275"/>
            <a:ext cx="22377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GREG ROUSOS</a:t>
            </a:r>
            <a:endParaRPr sz="1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8124" y="607875"/>
            <a:ext cx="2514253" cy="2481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8575">
              <a:srgbClr val="000000">
                <a:alpha val="47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/>
          <p:nvPr/>
        </p:nvSpPr>
        <p:spPr>
          <a:xfrm>
            <a:off x="-5350" y="-350"/>
            <a:ext cx="9149400" cy="51435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637" y="2093750"/>
            <a:ext cx="4243425" cy="334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3"/>
          <p:cNvSpPr txBox="1"/>
          <p:nvPr>
            <p:ph idx="1" type="body"/>
          </p:nvPr>
        </p:nvSpPr>
        <p:spPr>
          <a:xfrm>
            <a:off x="37550" y="1595925"/>
            <a:ext cx="9106500" cy="11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SPHERO IN A HYBRID SETTING</a:t>
            </a:r>
            <a:endParaRPr sz="2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6" name="Google Shape;276;p33"/>
          <p:cNvSpPr txBox="1"/>
          <p:nvPr>
            <p:ph type="title"/>
          </p:nvPr>
        </p:nvSpPr>
        <p:spPr>
          <a:xfrm>
            <a:off x="1054250" y="4687150"/>
            <a:ext cx="70731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sphero.com/pages/socially-distanced-with-sphero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4575" y="2377725"/>
            <a:ext cx="2783750" cy="260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/>
          <p:nvPr>
            <p:ph type="title"/>
          </p:nvPr>
        </p:nvSpPr>
        <p:spPr>
          <a:xfrm>
            <a:off x="252950" y="275725"/>
            <a:ext cx="40725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Power Pack Disassembly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283" name="Google Shape;283;p34"/>
          <p:cNvCxnSpPr/>
          <p:nvPr/>
        </p:nvCxnSpPr>
        <p:spPr>
          <a:xfrm>
            <a:off x="347475" y="870325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4" name="Google Shape;28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950" y="1406200"/>
            <a:ext cx="8839199" cy="2274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4896" y="1209650"/>
            <a:ext cx="2485525" cy="35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>
            <p:ph type="title"/>
          </p:nvPr>
        </p:nvSpPr>
        <p:spPr>
          <a:xfrm>
            <a:off x="252950" y="275725"/>
            <a:ext cx="46098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Strategies for Hybrid learning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291" name="Google Shape;291;p35"/>
          <p:cNvCxnSpPr/>
          <p:nvPr/>
        </p:nvCxnSpPr>
        <p:spPr>
          <a:xfrm>
            <a:off x="347475" y="870325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2" name="Google Shape;292;p35"/>
          <p:cNvPicPr preferRelativeResize="0"/>
          <p:nvPr/>
        </p:nvPicPr>
        <p:blipFill rotWithShape="1">
          <a:blip r:embed="rId4">
            <a:alphaModFix/>
          </a:blip>
          <a:srcRect b="11605" l="0" r="0" t="10403"/>
          <a:stretch/>
        </p:blipFill>
        <p:spPr>
          <a:xfrm>
            <a:off x="7527700" y="145775"/>
            <a:ext cx="1570200" cy="12246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3" name="Google Shape;29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622" y="2658850"/>
            <a:ext cx="3801376" cy="22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 rotWithShape="1">
          <a:blip r:embed="rId6">
            <a:alphaModFix/>
          </a:blip>
          <a:srcRect b="10690" l="0" r="0" t="10525"/>
          <a:stretch/>
        </p:blipFill>
        <p:spPr>
          <a:xfrm>
            <a:off x="5311425" y="139550"/>
            <a:ext cx="1570211" cy="1237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95" name="Google Shape;295;p35"/>
          <p:cNvSpPr txBox="1"/>
          <p:nvPr/>
        </p:nvSpPr>
        <p:spPr>
          <a:xfrm>
            <a:off x="252950" y="940450"/>
            <a:ext cx="31932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●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Create a lending library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●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Digital Pair Programming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○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In-person Driver; Virtual Navigator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○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Debug a problem or build an algorithm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●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Virtual Challenges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○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Obstacles/Mazes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○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Debug Contest</a:t>
            </a:r>
            <a:endParaRPr sz="13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 Thin"/>
              <a:buChar char="●"/>
            </a:pPr>
            <a:r>
              <a:rPr lang="en" sz="13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Utilize digital tools to create shareable videos</a:t>
            </a:r>
            <a:endParaRPr i="1" sz="1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7">
            <a:alphaModFix/>
          </a:blip>
          <a:srcRect b="10864" l="0" r="0" t="10518"/>
          <a:stretch/>
        </p:blipFill>
        <p:spPr>
          <a:xfrm>
            <a:off x="6586475" y="789240"/>
            <a:ext cx="1570200" cy="12344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4692" y="4553719"/>
            <a:ext cx="1514547" cy="59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>
            <p:ph type="title"/>
          </p:nvPr>
        </p:nvSpPr>
        <p:spPr>
          <a:xfrm>
            <a:off x="252950" y="275725"/>
            <a:ext cx="46098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Class Codes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303" name="Google Shape;303;p36"/>
          <p:cNvCxnSpPr/>
          <p:nvPr/>
        </p:nvCxnSpPr>
        <p:spPr>
          <a:xfrm>
            <a:off x="347475" y="870325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36"/>
          <p:cNvSpPr txBox="1"/>
          <p:nvPr/>
        </p:nvSpPr>
        <p:spPr>
          <a:xfrm>
            <a:off x="252950" y="1143675"/>
            <a:ext cx="31932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Siloed Student App Experience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Students can share programs with a teacher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 Thin"/>
              <a:buChar char="●"/>
            </a:pPr>
            <a:r>
              <a:rPr lang="en" sz="15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rPr>
              <a:t>Students can share programs with the class</a:t>
            </a:r>
            <a:endParaRPr sz="1500">
              <a:solidFill>
                <a:schemeClr val="dk1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5" name="Google Shape;305;p36"/>
          <p:cNvPicPr preferRelativeResize="0"/>
          <p:nvPr/>
        </p:nvPicPr>
        <p:blipFill rotWithShape="1">
          <a:blip r:embed="rId3">
            <a:alphaModFix/>
          </a:blip>
          <a:srcRect b="42661" l="-57" r="28557" t="9167"/>
          <a:stretch/>
        </p:blipFill>
        <p:spPr>
          <a:xfrm>
            <a:off x="3379025" y="51450"/>
            <a:ext cx="4478028" cy="226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 rotWithShape="1">
          <a:blip r:embed="rId4">
            <a:alphaModFix/>
          </a:blip>
          <a:srcRect b="37506" l="0" r="36459" t="7515"/>
          <a:stretch/>
        </p:blipFill>
        <p:spPr>
          <a:xfrm>
            <a:off x="4793350" y="2313175"/>
            <a:ext cx="4350649" cy="2821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/>
          <p:nvPr/>
        </p:nvSpPr>
        <p:spPr>
          <a:xfrm>
            <a:off x="-5350" y="-350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7"/>
          <p:cNvSpPr txBox="1"/>
          <p:nvPr>
            <p:ph idx="1" type="body"/>
          </p:nvPr>
        </p:nvSpPr>
        <p:spPr>
          <a:xfrm>
            <a:off x="37550" y="1595925"/>
            <a:ext cx="9106500" cy="11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 &amp; A</a:t>
            </a:r>
            <a:endParaRPr sz="26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@spheroEdu - Twitter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@Sphero - Instagram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education@sphero.com 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313" name="Google Shape;313;p37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4" name="Google Shape;3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125" y="3268275"/>
            <a:ext cx="3108451" cy="18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252950" y="275725"/>
            <a:ext cx="3340800" cy="59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Overview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80" name="Google Shape;80;p16"/>
          <p:cNvCxnSpPr/>
          <p:nvPr/>
        </p:nvCxnSpPr>
        <p:spPr>
          <a:xfrm>
            <a:off x="347475" y="870325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" name="Google Shape;81;p16"/>
          <p:cNvSpPr txBox="1"/>
          <p:nvPr/>
        </p:nvSpPr>
        <p:spPr>
          <a:xfrm>
            <a:off x="252950" y="1143675"/>
            <a:ext cx="3193200" cy="3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0" l="30347" r="0" t="0"/>
          <a:stretch/>
        </p:blipFill>
        <p:spPr>
          <a:xfrm>
            <a:off x="3734325" y="-34150"/>
            <a:ext cx="5409675" cy="51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252950" y="1375325"/>
            <a:ext cx="3211800" cy="32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Roboto Light"/>
              <a:buChar char="●"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Intro to Sphero Edu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Roboto Light"/>
              <a:buChar char="●"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Our </a:t>
            </a: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Mission</a:t>
            </a: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 and Approach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Roboto Light"/>
              <a:buChar char="●"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Our STEAM tools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Roboto Light"/>
              <a:buChar char="●"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Best Practices for Classroom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Roboto Light"/>
              <a:buChar char="●"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Best Practices for Hybrid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400"/>
              <a:buFont typeface="Roboto Light"/>
              <a:buChar char="●"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Q&amp;A - Wrap Up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-5350" y="-350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7550" y="982225"/>
            <a:ext cx="9106500" cy="24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SPHERO IS TRANSFORMING</a:t>
            </a:r>
            <a:endParaRPr sz="24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 WAY KIDS LEARN IN THE </a:t>
            </a:r>
            <a:endParaRPr sz="24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CLASSROOM &amp; THE LIVING ROOM</a:t>
            </a:r>
            <a:endParaRPr sz="24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THROUGH CODING, STEAM, AND FUN.</a:t>
            </a:r>
            <a:endParaRPr sz="24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90" name="Google Shape;90;p17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125" y="3268275"/>
            <a:ext cx="3108451" cy="18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252950" y="209250"/>
            <a:ext cx="3983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The Sphero Mission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52950" y="811725"/>
            <a:ext cx="3211800" cy="3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Sphero makes undeniably cool, programmable robots and STEAM-based educational tools that transform the way kids learn, create, and invent through coding, science, music, and the arts.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3C4043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Sphero goes #BeyondCode and drives kids to turn their imagination into reality. The skills students unlock through play-based learning prepare them to thrive, no matter what subject or career they pursue.</a:t>
            </a:r>
            <a:endParaRPr sz="14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C4043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0" l="18272" r="12956" t="2742"/>
          <a:stretch/>
        </p:blipFill>
        <p:spPr>
          <a:xfrm>
            <a:off x="3689350" y="0"/>
            <a:ext cx="545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8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 Thin"/>
              <a:buChar char="●"/>
            </a:pPr>
            <a:r>
              <a:rPr lang="en" sz="2100">
                <a:latin typeface="Roboto Thin"/>
                <a:ea typeface="Roboto Thin"/>
                <a:cs typeface="Roboto Thin"/>
                <a:sym typeface="Roboto Thin"/>
              </a:rPr>
              <a:t>Critical Thinking</a:t>
            </a:r>
            <a:endParaRPr sz="2100">
              <a:latin typeface="Roboto Thin"/>
              <a:ea typeface="Roboto Thin"/>
              <a:cs typeface="Roboto Thin"/>
              <a:sym typeface="Roboto Thi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 Thin"/>
              <a:buChar char="●"/>
            </a:pPr>
            <a:r>
              <a:rPr lang="en" sz="2100">
                <a:latin typeface="Roboto Thin"/>
                <a:ea typeface="Roboto Thin"/>
                <a:cs typeface="Roboto Thin"/>
                <a:sym typeface="Roboto Thin"/>
              </a:rPr>
              <a:t>Collaboration</a:t>
            </a:r>
            <a:endParaRPr sz="2100">
              <a:latin typeface="Roboto Thin"/>
              <a:ea typeface="Roboto Thin"/>
              <a:cs typeface="Roboto Thin"/>
              <a:sym typeface="Roboto Thi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 Thin"/>
              <a:buChar char="●"/>
            </a:pPr>
            <a:r>
              <a:rPr lang="en" sz="2100">
                <a:latin typeface="Roboto Thin"/>
                <a:ea typeface="Roboto Thin"/>
                <a:cs typeface="Roboto Thin"/>
                <a:sym typeface="Roboto Thin"/>
              </a:rPr>
              <a:t>Communication</a:t>
            </a:r>
            <a:endParaRPr sz="2100">
              <a:latin typeface="Roboto Thin"/>
              <a:ea typeface="Roboto Thin"/>
              <a:cs typeface="Roboto Thin"/>
              <a:sym typeface="Roboto Thi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 Thin"/>
              <a:buChar char="●"/>
            </a:pPr>
            <a:r>
              <a:rPr lang="en" sz="2100">
                <a:latin typeface="Roboto Thin"/>
                <a:ea typeface="Roboto Thin"/>
                <a:cs typeface="Roboto Thin"/>
                <a:sym typeface="Roboto Thin"/>
              </a:rPr>
              <a:t>Creativity</a:t>
            </a:r>
            <a:endParaRPr sz="2100">
              <a:latin typeface="Roboto Thin"/>
              <a:ea typeface="Roboto Thin"/>
              <a:cs typeface="Roboto Thin"/>
              <a:sym typeface="Roboto Thi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 Thin"/>
              <a:buChar char="●"/>
            </a:pPr>
            <a:r>
              <a:rPr lang="en" sz="2100">
                <a:latin typeface="Roboto Thin"/>
                <a:ea typeface="Roboto Thin"/>
                <a:cs typeface="Roboto Thin"/>
                <a:sym typeface="Roboto Thin"/>
              </a:rPr>
              <a:t>Curiosity</a:t>
            </a:r>
            <a:endParaRPr sz="2100">
              <a:latin typeface="Roboto Thin"/>
              <a:ea typeface="Roboto Thin"/>
              <a:cs typeface="Roboto Thin"/>
              <a:sym typeface="Roboto Thin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Roboto Thin"/>
              <a:buChar char="●"/>
            </a:pPr>
            <a:r>
              <a:rPr lang="en" sz="2100">
                <a:latin typeface="Roboto Thin"/>
                <a:ea typeface="Roboto Thin"/>
                <a:cs typeface="Roboto Thin"/>
                <a:sym typeface="Roboto Thin"/>
              </a:rPr>
              <a:t>Community</a:t>
            </a:r>
            <a:endParaRPr sz="2100">
              <a:latin typeface="Roboto Thin"/>
              <a:ea typeface="Roboto Thin"/>
              <a:cs typeface="Roboto Thin"/>
              <a:sym typeface="Roboto Thin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30458" r="0" t="0"/>
          <a:stretch/>
        </p:blipFill>
        <p:spPr>
          <a:xfrm>
            <a:off x="3778903" y="0"/>
            <a:ext cx="53650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>
            <p:ph type="title"/>
          </p:nvPr>
        </p:nvSpPr>
        <p:spPr>
          <a:xfrm>
            <a:off x="252950" y="209250"/>
            <a:ext cx="3983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Making</a:t>
            </a: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 Changemakers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109" name="Google Shape;109;p19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252950" y="209250"/>
            <a:ext cx="50202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Montserrat Black"/>
                <a:ea typeface="Montserrat Black"/>
                <a:cs typeface="Montserrat Black"/>
                <a:sym typeface="Montserrat Black"/>
              </a:rPr>
              <a:t>The Importance of STEM</a:t>
            </a:r>
            <a:endParaRPr sz="2100"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-5350" y="4789750"/>
            <a:ext cx="9149400" cy="3534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 b="0" l="0" r="72774" t="0"/>
          <a:stretch/>
        </p:blipFill>
        <p:spPr>
          <a:xfrm>
            <a:off x="8777825" y="4789738"/>
            <a:ext cx="320476" cy="353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20"/>
          <p:cNvCxnSpPr/>
          <p:nvPr/>
        </p:nvCxnSpPr>
        <p:spPr>
          <a:xfrm>
            <a:off x="34657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664A9E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5600" y="3074250"/>
            <a:ext cx="4012801" cy="137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6037" y="933400"/>
            <a:ext cx="2019039" cy="197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8928" y="934143"/>
            <a:ext cx="2019035" cy="1978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-5350" y="-350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7550" y="1595925"/>
            <a:ext cx="9106500" cy="11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SPHERO HARDWARE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7" name="Google Shape;127;p21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125" y="3268275"/>
            <a:ext cx="3108451" cy="18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/>
          <p:nvPr/>
        </p:nvSpPr>
        <p:spPr>
          <a:xfrm>
            <a:off x="-5350" y="-28425"/>
            <a:ext cx="9149400" cy="51435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2"/>
          <p:cNvSpPr txBox="1"/>
          <p:nvPr>
            <p:ph type="title"/>
          </p:nvPr>
        </p:nvSpPr>
        <p:spPr>
          <a:xfrm>
            <a:off x="2577500" y="602300"/>
            <a:ext cx="3983700" cy="45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 Sphero Approach</a:t>
            </a:r>
            <a:endParaRPr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1705950" y="1635125"/>
            <a:ext cx="6103500" cy="17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Sphero’s collection of robots, educational tools, and STEAM activities work to inspire a new generation by using hands-on, applied learning to teach valuable STEAM principles.</a:t>
            </a:r>
            <a:endParaRPr b="1"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36" name="Google Shape;136;p22"/>
          <p:cNvCxnSpPr/>
          <p:nvPr/>
        </p:nvCxnSpPr>
        <p:spPr>
          <a:xfrm>
            <a:off x="365625" y="665250"/>
            <a:ext cx="406200" cy="0"/>
          </a:xfrm>
          <a:prstGeom prst="straightConnector1">
            <a:avLst/>
          </a:prstGeom>
          <a:noFill/>
          <a:ln cap="flat" cmpd="sng" w="38100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125" y="3268275"/>
            <a:ext cx="3108451" cy="187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