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fdb3dc1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fdb3dc1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4ac77e33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4ac77e33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4ac77e33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4ac77e33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4ac77e33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4ac77e33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4ac77e33b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4ac77e33b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4e7c08df4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4e7c08df4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c6d3ddde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c6d3ddde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241943a4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241943a4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241943a4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241943a4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​​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923fde08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923fde0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67cd0cbf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67cd0cbf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7cd0cb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67cd0cb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c6d3ddde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c6d3ddde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f25b5a6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f25b5a6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67cd0cbf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67cd0cbf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41943a4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241943a4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4e7c08df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4e7c08d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41943a4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41943a4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0f5c7a6a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0f5c7a6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0f5c7a6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0f5c7a6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1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">
  <p:cSld name="TITLE_AND_BODY_1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 cap="flat" cmpd="sng" w="9525">
            <a:solidFill>
              <a:srgbClr val="F906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 cap="flat" cmpd="sng" w="9525">
            <a:solidFill>
              <a:srgbClr val="FF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0" y="4479000"/>
            <a:ext cx="9144000" cy="664500"/>
          </a:xfrm>
          <a:prstGeom prst="rect">
            <a:avLst/>
          </a:prstGeom>
          <a:solidFill>
            <a:srgbClr val="F906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946" y="4581300"/>
            <a:ext cx="971354" cy="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icrobit.org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9svu5Ew9vaE5ocUAFOfWoj-XPL3XRZeI/view" TargetMode="External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ygSvMRWSc4cpgv84D-__7X_m_GIXoHy2/view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icrobit.org/code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icrobit.org/code/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icrobit.org/do-your-bit/winners/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microbit.org/do-your-bit/winners/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1.jp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36.jp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1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icrobit.org/get-started/first-steps/introduction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g"/><Relationship Id="rId4" Type="http://schemas.openxmlformats.org/officeDocument/2006/relationships/hyperlink" Target="http://makecode.microbit.org" TargetMode="External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375358" y="1703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the micro:bit</a:t>
            </a:r>
            <a:endParaRPr/>
          </a:p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248025" y="2129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Diane Horvath and Katie Henry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629125" y="4782700"/>
            <a:ext cx="46005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73" y="234000"/>
            <a:ext cx="1874275" cy="8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885" y="2738275"/>
            <a:ext cx="2704246" cy="159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Rock Paper Scissor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4663650" y="1017725"/>
            <a:ext cx="3529500" cy="3401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Classic Non-Tech Game</a:t>
            </a: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Teaches Conditionals, </a:t>
            </a: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LED displays, Input</a:t>
            </a: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 Parts: </a:t>
            </a:r>
            <a:b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Code, Flash to Device Play</a:t>
            </a:r>
            <a:endParaRPr b="1"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Minute class</a:t>
            </a:r>
            <a:endParaRPr b="1"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b="1" lang="en"/>
            </a:br>
            <a:br>
              <a:rPr b="1" lang="en"/>
            </a:br>
            <a:endParaRPr b="1"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23" title="IMG_1287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49250"/>
            <a:ext cx="4049326" cy="30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Rock Paper Scissor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4663650" y="1154500"/>
            <a:ext cx="3529500" cy="3226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Options for Playing:</a:t>
            </a:r>
            <a:endParaRPr b="1"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-"/>
            </a:pP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Tournament Style</a:t>
            </a:r>
            <a:endParaRPr b="1"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-"/>
            </a:pP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Remote shares screen  + In-Person on Webcam</a:t>
            </a:r>
            <a:endParaRPr b="1"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-"/>
            </a:pPr>
            <a: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Hand vs. Micro:bit</a:t>
            </a: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b="1"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b="1" lang="en"/>
            </a:br>
            <a:br>
              <a:rPr b="1" lang="en"/>
            </a:br>
            <a:endParaRPr b="1"/>
          </a:p>
        </p:txBody>
      </p:sp>
      <p:sp>
        <p:nvSpPr>
          <p:cNvPr id="217" name="Google Shape;217;p24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" name="Google Shape;218;p24" title="microbitRockpapergame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70125"/>
            <a:ext cx="4358850" cy="326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7425" y="664013"/>
            <a:ext cx="1263725" cy="12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50" y="2984900"/>
            <a:ext cx="1447100" cy="14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>
            <p:ph type="title"/>
          </p:nvPr>
        </p:nvSpPr>
        <p:spPr>
          <a:xfrm>
            <a:off x="311700" y="11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HACK </a:t>
            </a: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Rock Paper Scissor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550" y="3303875"/>
            <a:ext cx="1005775" cy="10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 rotWithShape="1">
          <a:blip r:embed="rId5">
            <a:alphaModFix/>
          </a:blip>
          <a:srcRect b="0" l="2572" r="0" t="0"/>
          <a:stretch/>
        </p:blipFill>
        <p:spPr>
          <a:xfrm>
            <a:off x="5708625" y="51425"/>
            <a:ext cx="3123675" cy="44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/>
        </p:nvSpPr>
        <p:spPr>
          <a:xfrm>
            <a:off x="109025" y="1287575"/>
            <a:ext cx="49641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Easily build upon code to demonstrate understanding, creativity and engagement.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Hack peers code by sharing &amp; editing!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0" name="Google Shape;230;p25"/>
          <p:cNvCxnSpPr/>
          <p:nvPr/>
        </p:nvCxnSpPr>
        <p:spPr>
          <a:xfrm flipH="1" rot="10800000">
            <a:off x="4940950" y="2790575"/>
            <a:ext cx="994800" cy="513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5"/>
          <p:cNvCxnSpPr/>
          <p:nvPr/>
        </p:nvCxnSpPr>
        <p:spPr>
          <a:xfrm flipH="1">
            <a:off x="7588050" y="224600"/>
            <a:ext cx="930300" cy="22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5"/>
          <p:cNvCxnSpPr/>
          <p:nvPr/>
        </p:nvCxnSpPr>
        <p:spPr>
          <a:xfrm flipH="1">
            <a:off x="7010450" y="3834075"/>
            <a:ext cx="1427700" cy="96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SHARING: </a:t>
            </a: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Rock Paper Scissor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402250" y="1080325"/>
            <a:ext cx="675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PUBLISH LINK TO COPY &amp; PASTE IN GOOGLE CLASSROOM STREAM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8525"/>
            <a:ext cx="4658573" cy="25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925" y="361825"/>
            <a:ext cx="1630375" cy="16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/>
          <p:nvPr/>
        </p:nvSpPr>
        <p:spPr>
          <a:xfrm>
            <a:off x="5647050" y="1883525"/>
            <a:ext cx="3185400" cy="249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Easy &amp; In place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Add to Stream for peers to access, view, change and play.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Check code as a group.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Leave each other Feedback.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311700" y="22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CODING WORKFLOW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402250" y="857200"/>
            <a:ext cx="675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Micro:bit Classroom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-2642" l="9867" r="-2691" t="15130"/>
          <a:stretch/>
        </p:blipFill>
        <p:spPr>
          <a:xfrm>
            <a:off x="311700" y="1288300"/>
            <a:ext cx="5713877" cy="311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6025575" y="1636925"/>
            <a:ext cx="2995500" cy="1708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Real-time access to seeing students code.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Share code to  &amp; from students directly.</a:t>
            </a:r>
            <a:endParaRPr b="1"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700" y="931175"/>
            <a:ext cx="2172744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teach with the micro:bit? </a:t>
            </a:r>
            <a:endParaRPr/>
          </a:p>
        </p:txBody>
      </p: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28">
            <a:hlinkClick r:id="rId3"/>
          </p:cNvPr>
          <p:cNvSpPr txBox="1"/>
          <p:nvPr/>
        </p:nvSpPr>
        <p:spPr>
          <a:xfrm>
            <a:off x="1186650" y="1017725"/>
            <a:ext cx="67707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micro:bit classroom</a:t>
            </a:r>
            <a:endParaRPr sz="6000"/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261" name="Google Shape;261;p28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explore activities</a:t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5" name="Google Shape;2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90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000" y="1999950"/>
            <a:ext cx="3932174" cy="22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6">
            <a:alphaModFix/>
          </a:blip>
          <a:srcRect b="7158" l="0" r="0" t="25875"/>
          <a:stretch/>
        </p:blipFill>
        <p:spPr>
          <a:xfrm>
            <a:off x="4498625" y="1959487"/>
            <a:ext cx="3611174" cy="243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>
            <a:hlinkClick r:id="rId3"/>
          </p:cNvPr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micro:bit classroom</a:t>
            </a:r>
            <a:endParaRPr sz="3500"/>
          </a:p>
        </p:txBody>
      </p:sp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Organize and manage a remote classroom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push out code (MakeCode or Python)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collaborate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collect assignments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No student accounts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Virtually “look over a student’s shoulder”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help troubleshoot remotely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6" name="Google Shape;276;p29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277" name="Google Shape;277;p29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explore activities</a:t>
              </a: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1" name="Google Shape;2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950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9"/>
          <p:cNvGrpSpPr/>
          <p:nvPr/>
        </p:nvGrpSpPr>
        <p:grpSpPr>
          <a:xfrm>
            <a:off x="6624147" y="2013000"/>
            <a:ext cx="2397103" cy="2175900"/>
            <a:chOff x="6624147" y="2013000"/>
            <a:chExt cx="2397103" cy="2175900"/>
          </a:xfrm>
        </p:grpSpPr>
        <p:sp>
          <p:nvSpPr>
            <p:cNvPr id="284" name="Google Shape;284;p29"/>
            <p:cNvSpPr/>
            <p:nvPr/>
          </p:nvSpPr>
          <p:spPr>
            <a:xfrm>
              <a:off x="6668050" y="2013000"/>
              <a:ext cx="2353200" cy="2175900"/>
            </a:xfrm>
            <a:prstGeom prst="snip1Rect">
              <a:avLst>
                <a:gd fmla="val 16667" name="adj"/>
              </a:avLst>
            </a:prstGeom>
            <a:solidFill>
              <a:srgbClr val="EA6FB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 txBox="1"/>
            <p:nvPr/>
          </p:nvSpPr>
          <p:spPr>
            <a:xfrm>
              <a:off x="6624147" y="2140438"/>
              <a:ext cx="23970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/>
                <a:t>Let’s code!</a:t>
              </a:r>
              <a:endParaRPr sz="60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1" name="Google Shape;291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25" y="1292550"/>
            <a:ext cx="3420450" cy="256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3625" y="1292550"/>
            <a:ext cx="3420450" cy="256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810100" y="3906125"/>
            <a:ext cx="34203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Bird-safe glass</a:t>
            </a:r>
            <a:endParaRPr sz="2400"/>
          </a:p>
        </p:txBody>
      </p:sp>
      <p:sp>
        <p:nvSpPr>
          <p:cNvPr id="294" name="Google Shape;294;p30"/>
          <p:cNvSpPr txBox="1"/>
          <p:nvPr/>
        </p:nvSpPr>
        <p:spPr>
          <a:xfrm>
            <a:off x="4503622" y="3906125"/>
            <a:ext cx="34203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Prevent deforestation</a:t>
            </a:r>
            <a:endParaRPr sz="2400"/>
          </a:p>
        </p:txBody>
      </p:sp>
      <p:sp>
        <p:nvSpPr>
          <p:cNvPr id="295" name="Google Shape;295;p30"/>
          <p:cNvSpPr txBox="1"/>
          <p:nvPr/>
        </p:nvSpPr>
        <p:spPr>
          <a:xfrm>
            <a:off x="169800" y="311300"/>
            <a:ext cx="86103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micro:bit </a:t>
            </a:r>
            <a:r>
              <a:rPr i="1" lang="en" sz="2400"/>
              <a:t>d</a:t>
            </a:r>
            <a:r>
              <a:rPr i="1" lang="en" sz="2400"/>
              <a:t>o your :bit </a:t>
            </a:r>
            <a:r>
              <a:rPr lang="en" sz="2400"/>
              <a:t>c</a:t>
            </a:r>
            <a:r>
              <a:rPr lang="en" sz="2400"/>
              <a:t>hallenge </a:t>
            </a:r>
            <a:endParaRPr sz="2400"/>
          </a:p>
        </p:txBody>
      </p:sp>
      <p:grpSp>
        <p:nvGrpSpPr>
          <p:cNvPr id="296" name="Google Shape;296;p30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297" name="Google Shape;297;p30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1" name="Google Shape;30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1950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097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activities and projects are there?</a:t>
            </a:r>
            <a:endParaRPr/>
          </a:p>
        </p:txBody>
      </p:sp>
      <p:sp>
        <p:nvSpPr>
          <p:cNvPr id="309" name="Google Shape;309;p31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311" name="Google Shape;311;p31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explore activities</a:t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5" name="Google Shape;3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0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1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8150" y="1238562"/>
            <a:ext cx="4767725" cy="28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4" name="Google Shape;324;p32"/>
          <p:cNvGrpSpPr/>
          <p:nvPr/>
        </p:nvGrpSpPr>
        <p:grpSpPr>
          <a:xfrm>
            <a:off x="576550" y="865950"/>
            <a:ext cx="2670300" cy="2404411"/>
            <a:chOff x="553800" y="797450"/>
            <a:chExt cx="2670300" cy="2404411"/>
          </a:xfrm>
        </p:grpSpPr>
        <p:pic>
          <p:nvPicPr>
            <p:cNvPr id="325" name="Google Shape;325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2675" y="1926822"/>
              <a:ext cx="1556625" cy="12750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326" name="Google Shape;326;p32"/>
            <p:cNvSpPr txBox="1"/>
            <p:nvPr/>
          </p:nvSpPr>
          <p:spPr>
            <a:xfrm>
              <a:off x="553800" y="797450"/>
              <a:ext cx="2670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Lato"/>
                  <a:ea typeface="Lato"/>
                  <a:cs typeface="Lato"/>
                  <a:sym typeface="Lato"/>
                </a:rPr>
                <a:t>skills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27" name="Google Shape;327;p32"/>
          <p:cNvGrpSpPr/>
          <p:nvPr/>
        </p:nvGrpSpPr>
        <p:grpSpPr>
          <a:xfrm>
            <a:off x="3720304" y="827825"/>
            <a:ext cx="1703400" cy="2844800"/>
            <a:chOff x="3720304" y="827825"/>
            <a:chExt cx="1703400" cy="2844800"/>
          </a:xfrm>
        </p:grpSpPr>
        <p:pic>
          <p:nvPicPr>
            <p:cNvPr id="328" name="Google Shape;328;p32"/>
            <p:cNvPicPr preferRelativeResize="0"/>
            <p:nvPr/>
          </p:nvPicPr>
          <p:blipFill rotWithShape="1">
            <a:blip r:embed="rId4">
              <a:alphaModFix/>
            </a:blip>
            <a:srcRect b="8281" l="20608" r="21173" t="10766"/>
            <a:stretch/>
          </p:blipFill>
          <p:spPr>
            <a:xfrm>
              <a:off x="3793688" y="1867100"/>
              <a:ext cx="1556625" cy="180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329" name="Google Shape;329;p32"/>
            <p:cNvSpPr txBox="1"/>
            <p:nvPr/>
          </p:nvSpPr>
          <p:spPr>
            <a:xfrm>
              <a:off x="3720304" y="827825"/>
              <a:ext cx="17034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Lato"/>
                  <a:ea typeface="Lato"/>
                  <a:cs typeface="Lato"/>
                  <a:sym typeface="Lato"/>
                </a:rPr>
                <a:t>ideas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30" name="Google Shape;330;p32"/>
          <p:cNvGrpSpPr/>
          <p:nvPr/>
        </p:nvGrpSpPr>
        <p:grpSpPr>
          <a:xfrm>
            <a:off x="6517300" y="797450"/>
            <a:ext cx="1737600" cy="2275087"/>
            <a:chOff x="6517300" y="797450"/>
            <a:chExt cx="1737600" cy="2275087"/>
          </a:xfrm>
        </p:grpSpPr>
        <p:pic>
          <p:nvPicPr>
            <p:cNvPr id="331" name="Google Shape;331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4525" y="2056138"/>
              <a:ext cx="1323125" cy="10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2"/>
            <p:cNvSpPr txBox="1"/>
            <p:nvPr/>
          </p:nvSpPr>
          <p:spPr>
            <a:xfrm>
              <a:off x="6517300" y="797450"/>
              <a:ext cx="17376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Lato"/>
                  <a:ea typeface="Lato"/>
                  <a:cs typeface="Lato"/>
                  <a:sym typeface="Lato"/>
                </a:rPr>
                <a:t>smile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33" name="Google Shape;333;p32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334" name="Google Shape;334;p32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32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339" name="Google Shape;339;p32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3" name="Google Shape;34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1950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097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450" y="124076"/>
            <a:ext cx="30000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274" y="4167249"/>
            <a:ext cx="273825" cy="2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598725" y="2703775"/>
            <a:ext cx="33153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563" y="552550"/>
            <a:ext cx="2678820" cy="21430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658675" y="3034275"/>
            <a:ext cx="4233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Katie Henry, M.Ed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of Partnerships, North America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Micro:bit Educational Foundation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Former elementary and middle school teacher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962100" y="4078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@microbit_edu	@</a:t>
            </a:r>
            <a:r>
              <a:rPr lang="en">
                <a:solidFill>
                  <a:schemeClr val="dk1"/>
                </a:solidFill>
              </a:rPr>
              <a:t>katiehenrydays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5170450" y="3034275"/>
            <a:ext cx="4233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Diane Horvath, M.Ed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Integration/MakerSpace Specialist</a:t>
            </a:r>
            <a:br>
              <a:rPr lang="en"/>
            </a:br>
            <a:r>
              <a:rPr lang="en"/>
              <a:t>Medfield Public Schools (MA)</a:t>
            </a:r>
            <a:br>
              <a:rPr lang="en"/>
            </a:br>
            <a:r>
              <a:rPr lang="en"/>
              <a:t>#MicrobitChampions 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0949" y="4134649"/>
            <a:ext cx="273825" cy="2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5472450" y="40784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@techmonstah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5850" y="4074650"/>
            <a:ext cx="342500" cy="3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7382100" y="4045800"/>
            <a:ext cx="17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@techmonstaah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1186650" y="599450"/>
            <a:ext cx="67707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Questions?</a:t>
            </a:r>
            <a:endParaRPr b="1"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grpSp>
        <p:nvGrpSpPr>
          <p:cNvPr id="352" name="Google Shape;352;p33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353" name="Google Shape;353;p33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7" name="Google Shape;3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950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97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1525" y="3385300"/>
            <a:ext cx="283274" cy="2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3"/>
          <p:cNvSpPr txBox="1"/>
          <p:nvPr/>
        </p:nvSpPr>
        <p:spPr>
          <a:xfrm>
            <a:off x="3671700" y="3201125"/>
            <a:ext cx="24102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@microbit_edu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86850" y="322200"/>
            <a:ext cx="8370300" cy="10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Goals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16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111" name="Google Shape;111;p16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6"/>
          <p:cNvSpPr txBox="1"/>
          <p:nvPr/>
        </p:nvSpPr>
        <p:spPr>
          <a:xfrm>
            <a:off x="134425" y="1467900"/>
            <a:ext cx="51984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What is a micro:bit?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Teach with micro:bit 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classroom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Explore 18 units, 79 activities &amp; more 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Answer your questions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587" y="1312871"/>
            <a:ext cx="2887763" cy="251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576550" y="865950"/>
            <a:ext cx="2670300" cy="2404411"/>
            <a:chOff x="553800" y="797450"/>
            <a:chExt cx="2670300" cy="2404411"/>
          </a:xfrm>
        </p:grpSpPr>
        <p:pic>
          <p:nvPicPr>
            <p:cNvPr id="123" name="Google Shape;12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2675" y="1926822"/>
              <a:ext cx="1556625" cy="12750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24" name="Google Shape;124;p17"/>
            <p:cNvSpPr txBox="1"/>
            <p:nvPr/>
          </p:nvSpPr>
          <p:spPr>
            <a:xfrm>
              <a:off x="553800" y="797450"/>
              <a:ext cx="2670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Lato"/>
                  <a:ea typeface="Lato"/>
                  <a:cs typeface="Lato"/>
                  <a:sym typeface="Lato"/>
                </a:rPr>
                <a:t>skills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3720304" y="827825"/>
            <a:ext cx="1703400" cy="2844800"/>
            <a:chOff x="3720304" y="827825"/>
            <a:chExt cx="1703400" cy="2844800"/>
          </a:xfrm>
        </p:grpSpPr>
        <p:pic>
          <p:nvPicPr>
            <p:cNvPr id="126" name="Google Shape;126;p17"/>
            <p:cNvPicPr preferRelativeResize="0"/>
            <p:nvPr/>
          </p:nvPicPr>
          <p:blipFill rotWithShape="1">
            <a:blip r:embed="rId4">
              <a:alphaModFix/>
            </a:blip>
            <a:srcRect b="8281" l="20608" r="21173" t="10766"/>
            <a:stretch/>
          </p:blipFill>
          <p:spPr>
            <a:xfrm>
              <a:off x="3793688" y="1867100"/>
              <a:ext cx="1556625" cy="180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27" name="Google Shape;127;p17"/>
            <p:cNvSpPr txBox="1"/>
            <p:nvPr/>
          </p:nvSpPr>
          <p:spPr>
            <a:xfrm>
              <a:off x="3720304" y="827825"/>
              <a:ext cx="17034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Lato"/>
                  <a:ea typeface="Lato"/>
                  <a:cs typeface="Lato"/>
                  <a:sym typeface="Lato"/>
                </a:rPr>
                <a:t>ideas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6517300" y="797450"/>
            <a:ext cx="1737600" cy="2275087"/>
            <a:chOff x="6517300" y="797450"/>
            <a:chExt cx="1737600" cy="2275087"/>
          </a:xfrm>
        </p:grpSpPr>
        <p:pic>
          <p:nvPicPr>
            <p:cNvPr id="129" name="Google Shape;12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4525" y="2056138"/>
              <a:ext cx="1323125" cy="101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7"/>
            <p:cNvSpPr txBox="1"/>
            <p:nvPr/>
          </p:nvSpPr>
          <p:spPr>
            <a:xfrm>
              <a:off x="6517300" y="797450"/>
              <a:ext cx="17376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Lato"/>
                  <a:ea typeface="Lato"/>
                  <a:cs typeface="Lato"/>
                  <a:sym typeface="Lato"/>
                </a:rPr>
                <a:t>smile</a:t>
              </a:r>
              <a:endParaRPr sz="4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is a micro:bit?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97600"/>
            <a:ext cx="2748325" cy="27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3236050" y="1197600"/>
            <a:ext cx="4818000" cy="27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25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million students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70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countries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250+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accessories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Python, JavaScript, MakeCode, Scratch, and more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60825" y="4577500"/>
            <a:ext cx="76056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5" name="Google Shape;145;p18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146" name="Google Shape;146;p18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0" name="Google Shape;15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create </a:t>
            </a:r>
            <a:r>
              <a:rPr lang="en"/>
              <a:t>technology</a:t>
            </a:r>
            <a:r>
              <a:rPr lang="en"/>
              <a:t> with the micro:bit</a:t>
            </a:r>
            <a:endParaRPr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75" y="1425701"/>
            <a:ext cx="1609525" cy="2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 b="0" l="0" r="4113" t="3465"/>
          <a:stretch/>
        </p:blipFill>
        <p:spPr>
          <a:xfrm>
            <a:off x="2527875" y="1708000"/>
            <a:ext cx="1609525" cy="2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 b="3340" l="0" r="6015" t="3860"/>
          <a:stretch/>
        </p:blipFill>
        <p:spPr>
          <a:xfrm>
            <a:off x="4414250" y="1363200"/>
            <a:ext cx="1757975" cy="23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6">
            <a:alphaModFix/>
          </a:blip>
          <a:srcRect b="2007" l="0" r="0" t="3304"/>
          <a:stretch/>
        </p:blipFill>
        <p:spPr>
          <a:xfrm>
            <a:off x="6522200" y="1546750"/>
            <a:ext cx="1854300" cy="25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20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167" name="Google Shape;167;p20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188" y="1152163"/>
            <a:ext cx="62198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micro:bit?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micro:bit? </a:t>
            </a:r>
            <a:endParaRPr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75" y="1291325"/>
            <a:ext cx="4899476" cy="3040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1"/>
          <p:cNvGrpSpPr/>
          <p:nvPr/>
        </p:nvGrpSpPr>
        <p:grpSpPr>
          <a:xfrm>
            <a:off x="134425" y="4605800"/>
            <a:ext cx="8034300" cy="381900"/>
            <a:chOff x="134425" y="4605800"/>
            <a:chExt cx="8034300" cy="381900"/>
          </a:xfrm>
        </p:grpSpPr>
        <p:sp>
          <p:nvSpPr>
            <p:cNvPr id="182" name="Google Shape;182;p21"/>
            <p:cNvSpPr txBox="1"/>
            <p:nvPr/>
          </p:nvSpPr>
          <p:spPr>
            <a:xfrm>
              <a:off x="134425" y="4605800"/>
              <a:ext cx="8034300" cy="3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what is a micro:bit?		micro:bit classroom		</a:t>
              </a:r>
              <a:r>
                <a:rPr lang="en">
                  <a:solidFill>
                    <a:schemeClr val="dk1"/>
                  </a:solidFill>
                </a:rPr>
                <a:t>explore activities</a:t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3765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266562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4954675" y="4669550"/>
              <a:ext cx="254400" cy="254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25" y="4630775"/>
            <a:ext cx="331951" cy="3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1875" y="361350"/>
            <a:ext cx="1669275" cy="243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21"/>
          <p:cNvGrpSpPr/>
          <p:nvPr/>
        </p:nvGrpSpPr>
        <p:grpSpPr>
          <a:xfrm>
            <a:off x="6305922" y="1346925"/>
            <a:ext cx="2397103" cy="2175900"/>
            <a:chOff x="6624147" y="2013000"/>
            <a:chExt cx="2397103" cy="2175900"/>
          </a:xfrm>
        </p:grpSpPr>
        <p:sp>
          <p:nvSpPr>
            <p:cNvPr id="189" name="Google Shape;189;p21"/>
            <p:cNvSpPr/>
            <p:nvPr/>
          </p:nvSpPr>
          <p:spPr>
            <a:xfrm>
              <a:off x="6668050" y="2013000"/>
              <a:ext cx="2353200" cy="2175900"/>
            </a:xfrm>
            <a:prstGeom prst="snip1Rect">
              <a:avLst>
                <a:gd fmla="val 16667" name="adj"/>
              </a:avLst>
            </a:prstGeom>
            <a:solidFill>
              <a:srgbClr val="EA6FB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 txBox="1"/>
            <p:nvPr/>
          </p:nvSpPr>
          <p:spPr>
            <a:xfrm>
              <a:off x="6624147" y="2140438"/>
              <a:ext cx="23970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/>
                <a:t>Let’s code!</a:t>
              </a:r>
              <a:endParaRPr sz="60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239250" y="227700"/>
            <a:ext cx="401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highlight>
                  <a:srgbClr val="000000"/>
                </a:highlight>
              </a:rPr>
              <a:t>In the Classroom</a:t>
            </a:r>
            <a:endParaRPr sz="33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4597150" y="445025"/>
            <a:ext cx="3940200" cy="3829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Entry Points</a:t>
            </a:r>
            <a:endParaRPr b="1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Scaffolding</a:t>
            </a:r>
            <a:b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Choice</a:t>
            </a:r>
            <a:b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Independence</a:t>
            </a:r>
            <a:b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Cross Curricular</a:t>
            </a:r>
            <a:endParaRPr b="1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Digital Workflow</a:t>
            </a:r>
            <a:endParaRPr b="1" sz="19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b="1" lang="en"/>
            </a:br>
            <a:br>
              <a:rPr b="1" lang="en"/>
            </a:br>
            <a:endParaRPr b="1"/>
          </a:p>
        </p:txBody>
      </p:sp>
      <p:sp>
        <p:nvSpPr>
          <p:cNvPr id="197" name="Google Shape;197;p22"/>
          <p:cNvSpPr txBox="1"/>
          <p:nvPr>
            <p:ph idx="12" type="sldNum"/>
          </p:nvPr>
        </p:nvSpPr>
        <p:spPr>
          <a:xfrm>
            <a:off x="847245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940200" cy="29550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99" name="Google Shape;199;p22"/>
          <p:cNvSpPr/>
          <p:nvPr/>
        </p:nvSpPr>
        <p:spPr>
          <a:xfrm>
            <a:off x="5541950" y="126775"/>
            <a:ext cx="3332400" cy="6735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MAKECODE.MICROBIT.ORG</a:t>
            </a:r>
            <a:endParaRPr b="1"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825" y="478625"/>
            <a:ext cx="1705025" cy="17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