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8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</p:sldIdLst>
  <p:sldSz cy="6858000" cx="9144000"/>
  <p:notesSz cx="6858000" cy="9144000"/>
  <p:embeddedFontLst>
    <p:embeddedFont>
      <p:font typeface="Raleway"/>
      <p:regular r:id="rId54"/>
      <p:bold r:id="rId55"/>
      <p:italic r:id="rId56"/>
      <p:boldItalic r:id="rId57"/>
    </p:embeddedFont>
    <p:embeddedFont>
      <p:font typeface="Arial Black"/>
      <p:regular r:id="rId5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font" Target="fonts/Raleway-bold.fntdata"/><Relationship Id="rId10" Type="http://schemas.openxmlformats.org/officeDocument/2006/relationships/slide" Target="slides/slide5.xml"/><Relationship Id="rId54" Type="http://schemas.openxmlformats.org/officeDocument/2006/relationships/font" Target="fonts/Raleway-regular.fntdata"/><Relationship Id="rId13" Type="http://schemas.openxmlformats.org/officeDocument/2006/relationships/slide" Target="slides/slide8.xml"/><Relationship Id="rId57" Type="http://schemas.openxmlformats.org/officeDocument/2006/relationships/font" Target="fonts/Raleway-boldItalic.fntdata"/><Relationship Id="rId12" Type="http://schemas.openxmlformats.org/officeDocument/2006/relationships/slide" Target="slides/slide7.xml"/><Relationship Id="rId56" Type="http://schemas.openxmlformats.org/officeDocument/2006/relationships/font" Target="fonts/Raleway-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58" Type="http://schemas.openxmlformats.org/officeDocument/2006/relationships/font" Target="fonts/ArialBlack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8dd1ff7ad2_0_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8dd1ff7ad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9b513c6cc1_0_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9b513c6cc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b513c6cc1_0_2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b513c6cc1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9b513c6cc1_0_1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9b513c6cc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eb606e77b8_0_7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eb606e77b8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eb606e77b8_0_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eb606e77b8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f0307f6fe8_0_1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f0307f6fe8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eb606e77b8_0_1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eb606e77b8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f0307f6fe8_0_4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f0307f6fe8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ec9e035d50_0_66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ec9e035d50_0_6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9c3e4f8464_0_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9c3e4f8464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8dd1ff7ad2_0_7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8dd1ff7ad2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ebfcfcb868_0_1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ebfcfcb868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ebfcfcb868_0_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ebfcfcb868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ec9e035d50_0_67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ec9e035d50_0_6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ea4e106c25_0_1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ea4e106c2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ec9e035d50_0_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ec9e035d5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ec9e035d50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ec9e035d5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ea4e106c25_0_2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ea4e106c25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ea4e106c25_0_14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ea4e106c25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ec9e035d50_0_83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ec9e035d50_0_8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ea4e106c25_0_12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ea4e106c25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eb606e77b8_0_7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eb606e77b8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ea4e106c25_0_13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ea4e106c25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ea4e106c25_0_13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ea4e106c25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ea4e106c25_0_13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ea4e106c25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ea4e106c25_0_16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ea4e106c25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ec9e035d50_0_88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ec9e035d50_0_8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ea4e106c25_0_3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ea4e106c25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ebfcfcb868_0_2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ebfcfcb868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ebf209705a_0_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ebf209705a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ebf209705a_0_1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ebf209705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ebf209705a_0_2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ebf209705a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ec9e035d50_0_68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ec9e035d50_0_6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ebf209705a_0_2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ebf209705a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ec9e035d50_0_109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ec9e035d50_0_10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ec9e035d50_0_100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ec9e035d50_0_10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ec9e035d50_0_89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gec9e035d50_0_89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ea4e106c25_0_1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gea4e106c25_0_1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ec9e035d50_0_95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gec9e035d50_0_9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ea4e106c25_0_10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ea4e106c25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8dd1ff7ad2_0_13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8dd1ff7ad2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ebfcfcb868_0_3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ebfcfcb868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ec9e035d50_0_69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ec9e035d50_0_6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ec9e035d50_0_70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ec9e035d50_0_7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ec9e035d50_0_72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ec9e035d50_0_7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ec9e035d50_0_64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ec9e035d50_0_6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eb606e77b8_0_13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eb606e77b8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>
  <p:cSld name="TITLE_AND_BODY_1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3"/>
          <p:cNvPicPr preferRelativeResize="0"/>
          <p:nvPr/>
        </p:nvPicPr>
        <p:blipFill rotWithShape="1">
          <a:blip r:embed="rId2">
            <a:alphaModFix/>
          </a:blip>
          <a:srcRect b="0" l="5555" r="5555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3"/>
          <p:cNvSpPr txBox="1"/>
          <p:nvPr>
            <p:ph type="title"/>
          </p:nvPr>
        </p:nvSpPr>
        <p:spPr>
          <a:xfrm>
            <a:off x="457200" y="0"/>
            <a:ext cx="5791200" cy="1524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422"/>
              </a:buClr>
              <a:buSzPts val="2800"/>
              <a:buFont typeface="Arial Black"/>
              <a:buNone/>
              <a:defRPr b="0" i="0" sz="3600" u="none" cap="none" strike="noStrike">
                <a:solidFill>
                  <a:srgbClr val="FFA42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422"/>
              </a:buClr>
              <a:buSzPts val="2800"/>
              <a:buFont typeface="Arial Black"/>
              <a:buNone/>
              <a:defRPr b="0" i="0" sz="3600" u="none" cap="none" strike="noStrike">
                <a:solidFill>
                  <a:srgbClr val="FFA42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422"/>
              </a:buClr>
              <a:buSzPts val="2800"/>
              <a:buFont typeface="Arial Black"/>
              <a:buNone/>
              <a:defRPr b="0" i="0" sz="3600" u="none" cap="none" strike="noStrike">
                <a:solidFill>
                  <a:srgbClr val="FFA42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422"/>
              </a:buClr>
              <a:buSzPts val="2800"/>
              <a:buFont typeface="Arial Black"/>
              <a:buNone/>
              <a:defRPr b="0" i="0" sz="3600" u="none" cap="none" strike="noStrike">
                <a:solidFill>
                  <a:srgbClr val="FFA42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422"/>
              </a:buClr>
              <a:buSzPts val="2800"/>
              <a:buFont typeface="Arial Black"/>
              <a:buNone/>
              <a:defRPr b="0" i="0" sz="3600" u="none" cap="none" strike="noStrike">
                <a:solidFill>
                  <a:srgbClr val="FFA42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422"/>
              </a:buClr>
              <a:buSzPts val="2800"/>
              <a:buFont typeface="Arial Black"/>
              <a:buNone/>
              <a:defRPr b="0" i="0" sz="3600" u="none" cap="none" strike="noStrike">
                <a:solidFill>
                  <a:srgbClr val="FFA42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422"/>
              </a:buClr>
              <a:buSzPts val="2800"/>
              <a:buFont typeface="Arial Black"/>
              <a:buNone/>
              <a:defRPr b="0" i="0" sz="3600" u="none" cap="none" strike="noStrike">
                <a:solidFill>
                  <a:srgbClr val="FFA42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422"/>
              </a:buClr>
              <a:buSzPts val="2800"/>
              <a:buFont typeface="Arial Black"/>
              <a:buNone/>
              <a:defRPr b="0" i="0" sz="3600" u="none" cap="none" strike="noStrike">
                <a:solidFill>
                  <a:srgbClr val="FFA42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422"/>
              </a:buClr>
              <a:buSzPts val="2800"/>
              <a:buFont typeface="Arial Black"/>
              <a:buNone/>
              <a:defRPr b="0" i="0" sz="3600" u="none" cap="none" strike="noStrike">
                <a:solidFill>
                  <a:srgbClr val="FFA42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54" name="Google Shape;54;p13"/>
          <p:cNvSpPr txBox="1"/>
          <p:nvPr/>
        </p:nvSpPr>
        <p:spPr>
          <a:xfrm>
            <a:off x="0" y="6276275"/>
            <a:ext cx="91440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44B0C9"/>
                </a:solidFill>
                <a:latin typeface="Raleway"/>
                <a:ea typeface="Raleway"/>
                <a:cs typeface="Raleway"/>
                <a:sym typeface="Raleway"/>
              </a:rPr>
              <a:t>@birdbraintech</a:t>
            </a:r>
            <a:endParaRPr sz="1500">
              <a:solidFill>
                <a:srgbClr val="44B0C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 type="obj">
  <p:cSld name="OBJEC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>
  <p:cSld name="Title 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5"/>
          <p:cNvPicPr preferRelativeResize="0"/>
          <p:nvPr/>
        </p:nvPicPr>
        <p:blipFill rotWithShape="1">
          <a:blip r:embed="rId2">
            <a:alphaModFix/>
          </a:blip>
          <a:srcRect b="0" l="5555" r="5555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5"/>
          <p:cNvSpPr txBox="1"/>
          <p:nvPr>
            <p:ph type="title"/>
          </p:nvPr>
        </p:nvSpPr>
        <p:spPr>
          <a:xfrm>
            <a:off x="457200" y="0"/>
            <a:ext cx="5791200" cy="1524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422"/>
              </a:buClr>
              <a:buSzPts val="2800"/>
              <a:buFont typeface="Arial Black"/>
              <a:buNone/>
              <a:defRPr b="0" i="0" sz="3600" u="none" cap="none" strike="noStrike">
                <a:solidFill>
                  <a:srgbClr val="FFA42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422"/>
              </a:buClr>
              <a:buSzPts val="2800"/>
              <a:buFont typeface="Arial Black"/>
              <a:buNone/>
              <a:defRPr b="0" i="0" sz="3600" u="none" cap="none" strike="noStrike">
                <a:solidFill>
                  <a:srgbClr val="FFA42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422"/>
              </a:buClr>
              <a:buSzPts val="2800"/>
              <a:buFont typeface="Arial Black"/>
              <a:buNone/>
              <a:defRPr b="0" i="0" sz="3600" u="none" cap="none" strike="noStrike">
                <a:solidFill>
                  <a:srgbClr val="FFA42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422"/>
              </a:buClr>
              <a:buSzPts val="2800"/>
              <a:buFont typeface="Arial Black"/>
              <a:buNone/>
              <a:defRPr b="0" i="0" sz="3600" u="none" cap="none" strike="noStrike">
                <a:solidFill>
                  <a:srgbClr val="FFA42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422"/>
              </a:buClr>
              <a:buSzPts val="2800"/>
              <a:buFont typeface="Arial Black"/>
              <a:buNone/>
              <a:defRPr b="0" i="0" sz="3600" u="none" cap="none" strike="noStrike">
                <a:solidFill>
                  <a:srgbClr val="FFA42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422"/>
              </a:buClr>
              <a:buSzPts val="2800"/>
              <a:buFont typeface="Arial Black"/>
              <a:buNone/>
              <a:defRPr b="0" i="0" sz="3600" u="none" cap="none" strike="noStrike">
                <a:solidFill>
                  <a:srgbClr val="FFA42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422"/>
              </a:buClr>
              <a:buSzPts val="2800"/>
              <a:buFont typeface="Arial Black"/>
              <a:buNone/>
              <a:defRPr b="0" i="0" sz="3600" u="none" cap="none" strike="noStrike">
                <a:solidFill>
                  <a:srgbClr val="FFA42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422"/>
              </a:buClr>
              <a:buSzPts val="2800"/>
              <a:buFont typeface="Arial Black"/>
              <a:buNone/>
              <a:defRPr b="0" i="0" sz="3600" u="none" cap="none" strike="noStrike">
                <a:solidFill>
                  <a:srgbClr val="FFA42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422"/>
              </a:buClr>
              <a:buSzPts val="2800"/>
              <a:buFont typeface="Arial Black"/>
              <a:buNone/>
              <a:defRPr b="0" i="0" sz="3600" u="none" cap="none" strike="noStrike">
                <a:solidFill>
                  <a:srgbClr val="FFA42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59" name="Google Shape;59;p15"/>
          <p:cNvSpPr txBox="1"/>
          <p:nvPr/>
        </p:nvSpPr>
        <p:spPr>
          <a:xfrm>
            <a:off x="0" y="6276275"/>
            <a:ext cx="91440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44B0C9"/>
                </a:solidFill>
                <a:latin typeface="Raleway"/>
                <a:ea typeface="Raleway"/>
                <a:cs typeface="Raleway"/>
                <a:sym typeface="Raleway"/>
              </a:rPr>
              <a:t>@birdbraintech</a:t>
            </a:r>
            <a:endParaRPr sz="1500">
              <a:solidFill>
                <a:srgbClr val="44B0C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9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9" name="Google Shape;39;p9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0" name="Google Shape;40;p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>
            <a:off x="0" y="6276275"/>
            <a:ext cx="91440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44B0C9"/>
                </a:solidFill>
                <a:latin typeface="Raleway"/>
                <a:ea typeface="Raleway"/>
                <a:cs typeface="Raleway"/>
                <a:sym typeface="Raleway"/>
              </a:rPr>
              <a:t>@birdbraintech</a:t>
            </a:r>
            <a:endParaRPr sz="1500">
              <a:solidFill>
                <a:srgbClr val="44B0C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6.jpg"/><Relationship Id="rId4" Type="http://schemas.openxmlformats.org/officeDocument/2006/relationships/image" Target="../media/image15.jpg"/><Relationship Id="rId5" Type="http://schemas.openxmlformats.org/officeDocument/2006/relationships/image" Target="../media/image1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www.youtube.com/watch?v=jiBCCskKkv8" TargetMode="External"/><Relationship Id="rId4" Type="http://schemas.openxmlformats.org/officeDocument/2006/relationships/image" Target="../media/image2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www.youtube.com/watch?v=NDnrtL5_4HQ" TargetMode="External"/><Relationship Id="rId4" Type="http://schemas.openxmlformats.org/officeDocument/2006/relationships/image" Target="../media/image28.jpg"/><Relationship Id="rId5" Type="http://schemas.openxmlformats.org/officeDocument/2006/relationships/hyperlink" Target="http://www.youtube.com/watch?v=icPrBYU1Yu0" TargetMode="External"/><Relationship Id="rId6" Type="http://schemas.openxmlformats.org/officeDocument/2006/relationships/image" Target="../media/image3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www.youtube.com/watch?v=YIKCDBq_uNQ" TargetMode="External"/><Relationship Id="rId4" Type="http://schemas.openxmlformats.org/officeDocument/2006/relationships/image" Target="../media/image2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Relationship Id="rId4" Type="http://schemas.openxmlformats.org/officeDocument/2006/relationships/image" Target="../media/image35.jpg"/><Relationship Id="rId5" Type="http://schemas.openxmlformats.org/officeDocument/2006/relationships/image" Target="../media/image52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www.youtube.com/watch?v=xmg8uLYavOc" TargetMode="External"/><Relationship Id="rId4" Type="http://schemas.openxmlformats.org/officeDocument/2006/relationships/image" Target="../media/image3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6.png"/><Relationship Id="rId4" Type="http://schemas.openxmlformats.org/officeDocument/2006/relationships/image" Target="../media/image33.png"/><Relationship Id="rId5" Type="http://schemas.openxmlformats.org/officeDocument/2006/relationships/image" Target="../media/image3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drive.google.com/file/d/1GH2DDxXGWaviMEM9vmyH5yWzyKCMxXob/view" TargetMode="External"/><Relationship Id="rId4" Type="http://schemas.openxmlformats.org/officeDocument/2006/relationships/image" Target="../media/image25.png"/><Relationship Id="rId5" Type="http://schemas.openxmlformats.org/officeDocument/2006/relationships/hyperlink" Target="http://drive.google.com/file/d/15EGYjAT0ULa4cAnKk-CusHqm6tma3a6a/view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www.youtube.com/watch?v=cjqGmY5hUTw" TargetMode="External"/><Relationship Id="rId4" Type="http://schemas.openxmlformats.org/officeDocument/2006/relationships/image" Target="../media/image38.jpg"/><Relationship Id="rId5" Type="http://schemas.openxmlformats.org/officeDocument/2006/relationships/hyperlink" Target="http://drive.google.com/file/d/1fAeN-ReaDfu3NutG_bBs3lk6p3GNeZP9/view" TargetMode="External"/><Relationship Id="rId6" Type="http://schemas.openxmlformats.org/officeDocument/2006/relationships/image" Target="../media/image2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0.png"/><Relationship Id="rId4" Type="http://schemas.openxmlformats.org/officeDocument/2006/relationships/image" Target="../media/image59.png"/><Relationship Id="rId5" Type="http://schemas.openxmlformats.org/officeDocument/2006/relationships/image" Target="../media/image66.png"/><Relationship Id="rId6" Type="http://schemas.openxmlformats.org/officeDocument/2006/relationships/image" Target="../media/image58.png"/><Relationship Id="rId7" Type="http://schemas.openxmlformats.org/officeDocument/2006/relationships/image" Target="../media/image4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casel.org/what-is-sel/" TargetMode="External"/><Relationship Id="rId4" Type="http://schemas.openxmlformats.org/officeDocument/2006/relationships/image" Target="../media/image4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://drive.google.com/file/d/1XIyeOABegMMeDMsMz5G2kmVzim1WMKVG/view" TargetMode="External"/><Relationship Id="rId4" Type="http://schemas.openxmlformats.org/officeDocument/2006/relationships/image" Target="../media/image42.jpg"/><Relationship Id="rId5" Type="http://schemas.openxmlformats.org/officeDocument/2006/relationships/image" Target="../media/image43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://drive.google.com/file/d/1L2eyh2p4l8xqqUiVebpMOVeYvKt4SPtl/view" TargetMode="External"/><Relationship Id="rId4" Type="http://schemas.openxmlformats.org/officeDocument/2006/relationships/image" Target="../media/image2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://drive.google.com/file/d/1nP7q-HBfLPeOE4r3_H2sZU3Bb_YgL2_b/view" TargetMode="External"/><Relationship Id="rId4" Type="http://schemas.openxmlformats.org/officeDocument/2006/relationships/image" Target="../media/image4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://drive.google.com/file/d/19v4mhX9O2xMY3mutRodpdlRv_DmMD8Ks/view" TargetMode="External"/><Relationship Id="rId4" Type="http://schemas.openxmlformats.org/officeDocument/2006/relationships/image" Target="../media/image48.jpg"/><Relationship Id="rId5" Type="http://schemas.openxmlformats.org/officeDocument/2006/relationships/hyperlink" Target="http://drive.google.com/file/d/1Y1hAf8EgF7Cs6TMzYGqlSp-h0sQNlp__/view" TargetMode="External"/><Relationship Id="rId6" Type="http://schemas.openxmlformats.org/officeDocument/2006/relationships/image" Target="../media/image47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://drive.google.com/file/d/1DWiBgDj12KpT1Do4sm1fo7RqCIeJcjH9/view" TargetMode="External"/><Relationship Id="rId4" Type="http://schemas.openxmlformats.org/officeDocument/2006/relationships/image" Target="../media/image2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://drive.google.com/file/d/1ECEoPo4CAsGElSkDfpI6NwSCegvGIVtO/view" TargetMode="External"/><Relationship Id="rId4" Type="http://schemas.openxmlformats.org/officeDocument/2006/relationships/image" Target="../media/image50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://drive.google.com/file/d/15vrNxCYgF4km01E183jWKezFcO3VWKuK/view" TargetMode="External"/><Relationship Id="rId4" Type="http://schemas.openxmlformats.org/officeDocument/2006/relationships/image" Target="../media/image53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4.jpg"/><Relationship Id="rId4" Type="http://schemas.openxmlformats.org/officeDocument/2006/relationships/image" Target="../media/image57.png"/><Relationship Id="rId5" Type="http://schemas.openxmlformats.org/officeDocument/2006/relationships/image" Target="../media/image55.png"/><Relationship Id="rId6" Type="http://schemas.openxmlformats.org/officeDocument/2006/relationships/image" Target="../media/image61.png"/><Relationship Id="rId7" Type="http://schemas.openxmlformats.org/officeDocument/2006/relationships/image" Target="../media/image6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6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hyperlink" Target="http://drive.google.com/file/d/19YjpnSB_vaS9Ek8SFR6r6nmqsoKgiX3N/view" TargetMode="External"/><Relationship Id="rId4" Type="http://schemas.openxmlformats.org/officeDocument/2006/relationships/image" Target="../media/image25.png"/><Relationship Id="rId5" Type="http://schemas.openxmlformats.org/officeDocument/2006/relationships/hyperlink" Target="http://drive.google.com/file/d/1ah3ev_iwXyqNgXqtwdgrY-VRWmhsKoEW/view" TargetMode="External"/><Relationship Id="rId6" Type="http://schemas.openxmlformats.org/officeDocument/2006/relationships/image" Target="../media/image60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://drive.google.com/file/d/1y4L-B0S56LRzsxMoXPUfD0qftpxUJOVf/view" TargetMode="External"/><Relationship Id="rId4" Type="http://schemas.openxmlformats.org/officeDocument/2006/relationships/image" Target="../media/image2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8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1.xml"/><Relationship Id="rId3" Type="http://schemas.openxmlformats.org/officeDocument/2006/relationships/hyperlink" Target="https://www.birdbraintechnologies.com/grant-assistance/" TargetMode="External"/><Relationship Id="rId4" Type="http://schemas.openxmlformats.org/officeDocument/2006/relationships/hyperlink" Target="https://www.birdbraintechnologies.com/demo/" TargetMode="External"/><Relationship Id="rId5" Type="http://schemas.openxmlformats.org/officeDocument/2006/relationships/hyperlink" Target="https://www.birdbraintechnologies.com/demo/" TargetMode="External"/><Relationship Id="rId6" Type="http://schemas.openxmlformats.org/officeDocument/2006/relationships/hyperlink" Target="https://docs.google.com/document/d/1aTfvguUbHcObNhzwnwencaHJ86dtV8Rv6SL_LOxP3zw/edit?usp=sharing" TargetMode="Externa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Relationship Id="rId3" Type="http://schemas.openxmlformats.org/officeDocument/2006/relationships/hyperlink" Target="https://www.birdbraintechnologies.com/hummingbirdbit/projects" TargetMode="External"/><Relationship Id="rId4" Type="http://schemas.openxmlformats.org/officeDocument/2006/relationships/image" Target="../media/image69.png"/><Relationship Id="rId5" Type="http://schemas.openxmlformats.org/officeDocument/2006/relationships/hyperlink" Target="https://www.birdbraintechnologies.com/hummingbirdbit/projects/" TargetMode="Externa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7.png"/><Relationship Id="rId4" Type="http://schemas.openxmlformats.org/officeDocument/2006/relationships/hyperlink" Target="https://www.birdbraintechnologies.com/finch/activities/" TargetMode="Externa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5.xml"/><Relationship Id="rId3" Type="http://schemas.openxmlformats.org/officeDocument/2006/relationships/hyperlink" Target="https://www.birdbraintechnologies.com/hummingbirdbit/resources/" TargetMode="External"/><Relationship Id="rId4" Type="http://schemas.openxmlformats.org/officeDocument/2006/relationships/image" Target="../media/image62.png"/><Relationship Id="rId5" Type="http://schemas.openxmlformats.org/officeDocument/2006/relationships/hyperlink" Target="https://www.birdbraintechnologies.com/portal/hummingbirdbit/" TargetMode="External"/><Relationship Id="rId6" Type="http://schemas.openxmlformats.org/officeDocument/2006/relationships/hyperlink" Target="https://www.birdbraintechnologies.com/finch/snap/" TargetMode="Externa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4.png"/><Relationship Id="rId4" Type="http://schemas.openxmlformats.org/officeDocument/2006/relationships/hyperlink" Target="https://www.birdbraintechnologies.com/professional-development/video-courses/hummingbirdbit/" TargetMode="External"/><Relationship Id="rId5" Type="http://schemas.openxmlformats.org/officeDocument/2006/relationships/hyperlink" Target="https://www.birdbraintechnologies.com/professional-development/video-courses/finch/" TargetMode="Externa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5.png"/><Relationship Id="rId4" Type="http://schemas.openxmlformats.org/officeDocument/2006/relationships/hyperlink" Target="https://www.birdbraintechnologies.com/contact/" TargetMode="Externa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39.png"/><Relationship Id="rId5" Type="http://schemas.openxmlformats.org/officeDocument/2006/relationships/image" Target="../media/image34.png"/><Relationship Id="rId6" Type="http://schemas.openxmlformats.org/officeDocument/2006/relationships/image" Target="../media/image41.png"/><Relationship Id="rId7" Type="http://schemas.openxmlformats.org/officeDocument/2006/relationships/image" Target="../media/image31.png"/><Relationship Id="rId8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19.png"/><Relationship Id="rId7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22.png"/><Relationship Id="rId6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16.png"/><Relationship Id="rId5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/>
          <p:nvPr/>
        </p:nvSpPr>
        <p:spPr>
          <a:xfrm>
            <a:off x="248550" y="5323150"/>
            <a:ext cx="8646900" cy="706500"/>
          </a:xfrm>
          <a:prstGeom prst="roundRect">
            <a:avLst>
              <a:gd fmla="val 16667" name="adj"/>
            </a:avLst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Social Emotional Learning with Robotics</a:t>
            </a:r>
            <a:endParaRPr b="1" sz="3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65" name="Google Shape;65;p16"/>
          <p:cNvGrpSpPr/>
          <p:nvPr/>
        </p:nvGrpSpPr>
        <p:grpSpPr>
          <a:xfrm>
            <a:off x="1305112" y="472425"/>
            <a:ext cx="6533775" cy="4321825"/>
            <a:chOff x="657950" y="684300"/>
            <a:chExt cx="6533775" cy="4321825"/>
          </a:xfrm>
        </p:grpSpPr>
        <p:pic>
          <p:nvPicPr>
            <p:cNvPr id="66" name="Google Shape;66;p16"/>
            <p:cNvPicPr preferRelativeResize="0"/>
            <p:nvPr/>
          </p:nvPicPr>
          <p:blipFill rotWithShape="1">
            <a:blip r:embed="rId3">
              <a:alphaModFix/>
            </a:blip>
            <a:srcRect b="7626" l="0" r="0" t="14631"/>
            <a:stretch/>
          </p:blipFill>
          <p:spPr>
            <a:xfrm>
              <a:off x="657950" y="684300"/>
              <a:ext cx="2992549" cy="3491303"/>
            </a:xfrm>
            <a:prstGeom prst="rect">
              <a:avLst/>
            </a:prstGeom>
            <a:noFill/>
            <a:ln cap="flat" cmpd="sng" w="114300">
              <a:solidFill>
                <a:srgbClr val="089BAB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67" name="Google Shape;67;p16"/>
            <p:cNvPicPr preferRelativeResize="0"/>
            <p:nvPr/>
          </p:nvPicPr>
          <p:blipFill rotWithShape="1">
            <a:blip r:embed="rId4">
              <a:alphaModFix/>
            </a:blip>
            <a:srcRect b="2802" l="27318" r="22858" t="9899"/>
            <a:stretch/>
          </p:blipFill>
          <p:spPr>
            <a:xfrm>
              <a:off x="657950" y="684300"/>
              <a:ext cx="2992549" cy="3491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" name="Google Shape;68;p16"/>
            <p:cNvSpPr/>
            <p:nvPr/>
          </p:nvSpPr>
          <p:spPr>
            <a:xfrm rot="-176761">
              <a:off x="749482" y="4076537"/>
              <a:ext cx="2638387" cy="861977"/>
            </a:xfrm>
            <a:prstGeom prst="roundRect">
              <a:avLst>
                <a:gd fmla="val 16667" name="adj"/>
              </a:avLst>
            </a:prstGeom>
            <a:solidFill>
              <a:srgbClr val="FFA42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160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Sarah FitzHenry</a:t>
              </a:r>
              <a:endParaRPr b="1" sz="1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160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Learning and Community Manager</a:t>
              </a:r>
              <a:endParaRPr b="1" sz="1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pic>
          <p:nvPicPr>
            <p:cNvPr id="69" name="Google Shape;69;p16"/>
            <p:cNvPicPr preferRelativeResize="0"/>
            <p:nvPr/>
          </p:nvPicPr>
          <p:blipFill rotWithShape="1">
            <a:blip r:embed="rId3">
              <a:alphaModFix/>
            </a:blip>
            <a:srcRect b="7626" l="0" r="0" t="14631"/>
            <a:stretch/>
          </p:blipFill>
          <p:spPr>
            <a:xfrm>
              <a:off x="4199175" y="684300"/>
              <a:ext cx="2992549" cy="3491303"/>
            </a:xfrm>
            <a:prstGeom prst="rect">
              <a:avLst/>
            </a:prstGeom>
            <a:noFill/>
            <a:ln cap="flat" cmpd="sng" w="114300">
              <a:solidFill>
                <a:srgbClr val="089BAB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70" name="Google Shape;70;p16"/>
            <p:cNvPicPr preferRelativeResize="0"/>
            <p:nvPr/>
          </p:nvPicPr>
          <p:blipFill rotWithShape="1">
            <a:blip r:embed="rId5">
              <a:alphaModFix/>
            </a:blip>
            <a:srcRect b="0" l="14288" r="0" t="0"/>
            <a:stretch/>
          </p:blipFill>
          <p:spPr>
            <a:xfrm>
              <a:off x="4199175" y="684300"/>
              <a:ext cx="2992550" cy="34913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" name="Google Shape;71;p16"/>
            <p:cNvSpPr/>
            <p:nvPr/>
          </p:nvSpPr>
          <p:spPr>
            <a:xfrm rot="-176761">
              <a:off x="4290707" y="4076537"/>
              <a:ext cx="2638387" cy="861977"/>
            </a:xfrm>
            <a:prstGeom prst="roundRect">
              <a:avLst>
                <a:gd fmla="val 16667" name="adj"/>
              </a:avLst>
            </a:prstGeom>
            <a:solidFill>
              <a:srgbClr val="FFA42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160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Jenna Kindler</a:t>
              </a:r>
              <a:endParaRPr b="1" sz="1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160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Business Manager</a:t>
              </a:r>
              <a:endParaRPr b="1" sz="1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5"/>
          <p:cNvSpPr txBox="1"/>
          <p:nvPr>
            <p:ph idx="1" type="body"/>
          </p:nvPr>
        </p:nvSpPr>
        <p:spPr>
          <a:xfrm>
            <a:off x="311700" y="1308025"/>
            <a:ext cx="4260300" cy="53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Bring CS to life from kindergarten to college</a:t>
            </a:r>
            <a:endParaRPr b="1"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Integrates 10 years of teacher feedback about Finch 1</a:t>
            </a:r>
            <a:endParaRPr b="1"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Flexible across multiple devices and programming languages</a:t>
            </a:r>
            <a:endParaRPr b="1"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Incredibly </a:t>
            </a: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versatile</a:t>
            </a: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 robot that grows </a:t>
            </a: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with</a:t>
            </a: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 students </a:t>
            </a:r>
            <a:endParaRPr b="1" sz="23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sz="2400">
              <a:solidFill>
                <a:srgbClr val="FF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7" name="Google Shape;167;p25"/>
          <p:cNvSpPr/>
          <p:nvPr/>
        </p:nvSpPr>
        <p:spPr>
          <a:xfrm>
            <a:off x="204250" y="415125"/>
            <a:ext cx="8646900" cy="706500"/>
          </a:xfrm>
          <a:prstGeom prst="roundRect">
            <a:avLst>
              <a:gd fmla="val 16667" name="adj"/>
            </a:avLst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Finch Robot 2.0</a:t>
            </a:r>
            <a:endParaRPr b="1" sz="4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descr="Inspire and delight students learning computer science from kindergarten to college with the NEW programmable Finch Robot 2.0! Robots start at $109, pre-order yours today: https://www.birdbraintechnologies.com/finch2/" id="168" name="Google Shape;168;p25" title="Introducing the Finch Robot 2.0!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879675"/>
            <a:ext cx="4267200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6"/>
          <p:cNvSpPr/>
          <p:nvPr/>
        </p:nvSpPr>
        <p:spPr>
          <a:xfrm>
            <a:off x="204250" y="415125"/>
            <a:ext cx="8646900" cy="706500"/>
          </a:xfrm>
          <a:prstGeom prst="roundRect">
            <a:avLst>
              <a:gd fmla="val 16667" name="adj"/>
            </a:avLst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The Finch Robot 2.0 - Features</a:t>
            </a:r>
            <a:endParaRPr b="1" sz="4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74" name="Google Shape;174;p26"/>
          <p:cNvPicPr preferRelativeResize="0"/>
          <p:nvPr/>
        </p:nvPicPr>
        <p:blipFill rotWithShape="1">
          <a:blip r:embed="rId3">
            <a:alphaModFix/>
          </a:blip>
          <a:srcRect b="1156" l="0" r="0" t="0"/>
          <a:stretch/>
        </p:blipFill>
        <p:spPr>
          <a:xfrm>
            <a:off x="228600" y="1261872"/>
            <a:ext cx="4405749" cy="542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6"/>
          <p:cNvPicPr preferRelativeResize="0"/>
          <p:nvPr/>
        </p:nvPicPr>
        <p:blipFill rotWithShape="1">
          <a:blip r:embed="rId4">
            <a:alphaModFix/>
          </a:blip>
          <a:srcRect b="0" l="0" r="0" t="1146"/>
          <a:stretch/>
        </p:blipFill>
        <p:spPr>
          <a:xfrm>
            <a:off x="4511775" y="1261100"/>
            <a:ext cx="4359376" cy="542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7"/>
          <p:cNvSpPr/>
          <p:nvPr/>
        </p:nvSpPr>
        <p:spPr>
          <a:xfrm>
            <a:off x="204250" y="415125"/>
            <a:ext cx="8646900" cy="706500"/>
          </a:xfrm>
          <a:prstGeom prst="roundRect">
            <a:avLst>
              <a:gd fmla="val 16667" name="adj"/>
            </a:avLst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Finch Robot 2.0 - Features</a:t>
            </a:r>
            <a:endParaRPr b="1" sz="4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descr="We drove a Finch off a table, just to make sure that when you do, it won't break!" id="181" name="Google Shape;181;p27" title="Finch Robot 2.0 Drop Test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1600" y="1274025"/>
            <a:ext cx="36576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hat happens when you step on a Finch Robot 2.0? Not very much..." id="182" name="Google Shape;182;p27" title="Stepping on the Finch Robot 2.0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81600" y="3644850"/>
            <a:ext cx="3657600" cy="2745311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7"/>
          <p:cNvSpPr txBox="1"/>
          <p:nvPr>
            <p:ph idx="1" type="body"/>
          </p:nvPr>
        </p:nvSpPr>
        <p:spPr>
          <a:xfrm>
            <a:off x="311700" y="1308025"/>
            <a:ext cx="4260300" cy="434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venir"/>
              <a:buChar char="●"/>
            </a:pPr>
            <a:r>
              <a:rPr b="1" lang="en" sz="2400">
                <a:latin typeface="Avenir"/>
                <a:ea typeface="Avenir"/>
                <a:cs typeface="Avenir"/>
                <a:sym typeface="Avenir"/>
              </a:rPr>
              <a:t>Durable Design</a:t>
            </a:r>
            <a:endParaRPr b="1" sz="2400">
              <a:latin typeface="Avenir"/>
              <a:ea typeface="Avenir"/>
              <a:cs typeface="Avenir"/>
              <a:sym typeface="Avenir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venir"/>
              <a:buChar char="●"/>
            </a:pPr>
            <a:r>
              <a:rPr b="1" lang="en" sz="2400">
                <a:latin typeface="Avenir"/>
                <a:ea typeface="Avenir"/>
                <a:cs typeface="Avenir"/>
                <a:sym typeface="Avenir"/>
              </a:rPr>
              <a:t>Built around BBC micro:bit</a:t>
            </a:r>
            <a:endParaRPr b="1" sz="2400">
              <a:latin typeface="Avenir"/>
              <a:ea typeface="Avenir"/>
              <a:cs typeface="Avenir"/>
              <a:sym typeface="Avenir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venir"/>
              <a:buChar char="●"/>
            </a:pPr>
            <a:r>
              <a:rPr b="1" lang="en" sz="2400">
                <a:latin typeface="Avenir"/>
                <a:ea typeface="Avenir"/>
                <a:cs typeface="Avenir"/>
                <a:sym typeface="Avenir"/>
              </a:rPr>
              <a:t>7+ hour battery</a:t>
            </a:r>
            <a:endParaRPr b="1" sz="2400">
              <a:latin typeface="Avenir"/>
              <a:ea typeface="Avenir"/>
              <a:cs typeface="Avenir"/>
              <a:sym typeface="Avenir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venir"/>
              <a:buChar char="●"/>
            </a:pPr>
            <a:r>
              <a:rPr b="1" lang="en" sz="2400">
                <a:latin typeface="Avenir"/>
                <a:ea typeface="Avenir"/>
                <a:cs typeface="Avenir"/>
                <a:sym typeface="Avenir"/>
              </a:rPr>
              <a:t>Comes with 30+ activities, PD courses, and coding tutorials, all free!</a:t>
            </a:r>
            <a:endParaRPr b="1" sz="24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sz="2400">
              <a:solidFill>
                <a:srgbClr val="FF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7155" y="4833562"/>
            <a:ext cx="3309691" cy="903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8"/>
          <p:cNvPicPr preferRelativeResize="0"/>
          <p:nvPr/>
        </p:nvPicPr>
        <p:blipFill rotWithShape="1">
          <a:blip r:embed="rId4">
            <a:alphaModFix/>
          </a:blip>
          <a:srcRect b="18498" l="5217" r="9676" t="16616"/>
          <a:stretch/>
        </p:blipFill>
        <p:spPr>
          <a:xfrm>
            <a:off x="2917147" y="1955972"/>
            <a:ext cx="3309702" cy="199545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90" name="Google Shape;190;p28"/>
          <p:cNvSpPr/>
          <p:nvPr/>
        </p:nvSpPr>
        <p:spPr>
          <a:xfrm>
            <a:off x="248550" y="367350"/>
            <a:ext cx="8646900" cy="706500"/>
          </a:xfrm>
          <a:prstGeom prst="roundRect">
            <a:avLst>
              <a:gd fmla="val 16667" name="adj"/>
            </a:avLst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Hummingbird Robotics Kit</a:t>
            </a:r>
            <a:endParaRPr b="1" sz="4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9"/>
          <p:cNvSpPr txBox="1"/>
          <p:nvPr>
            <p:ph idx="1" type="body"/>
          </p:nvPr>
        </p:nvSpPr>
        <p:spPr>
          <a:xfrm>
            <a:off x="311700" y="1308025"/>
            <a:ext cx="4260300" cy="53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Hands-on CS for 4th grade</a:t>
            </a:r>
            <a:br>
              <a:rPr b="1" lang="en" sz="2300">
                <a:latin typeface="Avenir"/>
                <a:ea typeface="Avenir"/>
                <a:cs typeface="Avenir"/>
                <a:sym typeface="Avenir"/>
              </a:rPr>
            </a:b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and up</a:t>
            </a:r>
            <a:endParaRPr b="1"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21st century skills and STEAM in every classroom,</a:t>
            </a:r>
            <a:br>
              <a:rPr b="1" lang="en" sz="2300">
                <a:latin typeface="Avenir"/>
                <a:ea typeface="Avenir"/>
                <a:cs typeface="Avenir"/>
                <a:sym typeface="Avenir"/>
              </a:rPr>
            </a:b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and every subject!</a:t>
            </a:r>
            <a:endParaRPr b="1"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No experience required</a:t>
            </a:r>
            <a:endParaRPr b="1"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Designed to work with</a:t>
            </a:r>
            <a:br>
              <a:rPr b="1" lang="en" sz="2300">
                <a:latin typeface="Avenir"/>
                <a:ea typeface="Avenir"/>
                <a:cs typeface="Avenir"/>
                <a:sym typeface="Avenir"/>
              </a:rPr>
            </a:b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friendly and familiar</a:t>
            </a:r>
            <a:br>
              <a:rPr b="1" lang="en" sz="2300">
                <a:latin typeface="Avenir"/>
                <a:ea typeface="Avenir"/>
                <a:cs typeface="Avenir"/>
                <a:sym typeface="Avenir"/>
              </a:rPr>
            </a:b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craft materials, recycled materials</a:t>
            </a:r>
            <a:endParaRPr b="1" sz="23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sz="2400">
              <a:solidFill>
                <a:srgbClr val="FF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96" name="Google Shape;196;p29"/>
          <p:cNvSpPr/>
          <p:nvPr/>
        </p:nvSpPr>
        <p:spPr>
          <a:xfrm>
            <a:off x="204250" y="415125"/>
            <a:ext cx="8646900" cy="706500"/>
          </a:xfrm>
          <a:prstGeom prst="roundRect">
            <a:avLst>
              <a:gd fmla="val 16667" name="adj"/>
            </a:avLst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Hummingbird Robotics Kit</a:t>
            </a:r>
            <a:endParaRPr b="1" sz="4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97" name="Google Shape;197;p29" title="Hummingbird Robotics Kit Overview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042925"/>
            <a:ext cx="4373675" cy="341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0"/>
          <p:cNvSpPr/>
          <p:nvPr/>
        </p:nvSpPr>
        <p:spPr>
          <a:xfrm>
            <a:off x="204250" y="415125"/>
            <a:ext cx="8646900" cy="706500"/>
          </a:xfrm>
          <a:prstGeom prst="roundRect">
            <a:avLst>
              <a:gd fmla="val 16667" name="adj"/>
            </a:avLst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Hummingbird Features</a:t>
            </a:r>
            <a:endParaRPr b="1" sz="4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03" name="Google Shape;20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38875"/>
            <a:ext cx="8839202" cy="4695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1"/>
          <p:cNvSpPr/>
          <p:nvPr/>
        </p:nvSpPr>
        <p:spPr>
          <a:xfrm>
            <a:off x="204250" y="415125"/>
            <a:ext cx="8646900" cy="706500"/>
          </a:xfrm>
          <a:prstGeom prst="roundRect">
            <a:avLst>
              <a:gd fmla="val 16667" name="adj"/>
            </a:avLst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Incredible Flexibility</a:t>
            </a:r>
            <a:endParaRPr b="1" sz="4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209" name="Google Shape;209;p31"/>
          <p:cNvGrpSpPr/>
          <p:nvPr/>
        </p:nvGrpSpPr>
        <p:grpSpPr>
          <a:xfrm>
            <a:off x="362393" y="1397611"/>
            <a:ext cx="4108262" cy="2746951"/>
            <a:chOff x="447800" y="1298650"/>
            <a:chExt cx="5288700" cy="3525800"/>
          </a:xfrm>
        </p:grpSpPr>
        <p:pic>
          <p:nvPicPr>
            <p:cNvPr id="210" name="Google Shape;210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47800" y="1298650"/>
              <a:ext cx="5288700" cy="3525800"/>
            </a:xfrm>
            <a:prstGeom prst="rect">
              <a:avLst/>
            </a:prstGeom>
            <a:noFill/>
            <a:ln cap="flat" cmpd="sng" w="76200">
              <a:solidFill>
                <a:srgbClr val="881199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211" name="Google Shape;211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47800" y="1298650"/>
              <a:ext cx="5288700" cy="3525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2" name="Google Shape;212;p31"/>
          <p:cNvSpPr/>
          <p:nvPr/>
        </p:nvSpPr>
        <p:spPr>
          <a:xfrm>
            <a:off x="488725" y="4063750"/>
            <a:ext cx="3855600" cy="510600"/>
          </a:xfrm>
          <a:prstGeom prst="roundRect">
            <a:avLst>
              <a:gd fmla="val 16667" name="adj"/>
            </a:avLst>
          </a:prstGeom>
          <a:solidFill>
            <a:srgbClr val="8811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For All Classrooms</a:t>
            </a:r>
            <a:endParaRPr b="1" sz="2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213" name="Google Shape;213;p31"/>
          <p:cNvGrpSpPr/>
          <p:nvPr/>
        </p:nvGrpSpPr>
        <p:grpSpPr>
          <a:xfrm>
            <a:off x="5441950" y="2822000"/>
            <a:ext cx="3102894" cy="2994105"/>
            <a:chOff x="4939275" y="3086250"/>
            <a:chExt cx="3102894" cy="2994105"/>
          </a:xfrm>
        </p:grpSpPr>
        <p:grpSp>
          <p:nvGrpSpPr>
            <p:cNvPr id="214" name="Google Shape;214;p31"/>
            <p:cNvGrpSpPr/>
            <p:nvPr/>
          </p:nvGrpSpPr>
          <p:grpSpPr>
            <a:xfrm>
              <a:off x="4939288" y="3086255"/>
              <a:ext cx="3102880" cy="2847789"/>
              <a:chOff x="447800" y="1298650"/>
              <a:chExt cx="5288700" cy="3525800"/>
            </a:xfrm>
          </p:grpSpPr>
          <p:pic>
            <p:nvPicPr>
              <p:cNvPr id="215" name="Google Shape;215;p31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447800" y="1298650"/>
                <a:ext cx="5288700" cy="3525800"/>
              </a:xfrm>
              <a:prstGeom prst="rect">
                <a:avLst/>
              </a:prstGeom>
              <a:noFill/>
              <a:ln cap="flat" cmpd="sng" w="76200">
                <a:solidFill>
                  <a:srgbClr val="881199"/>
                </a:solidFill>
                <a:prstDash val="solid"/>
                <a:round/>
                <a:headEnd len="sm" w="sm" type="none"/>
                <a:tailEnd len="sm" w="sm" type="none"/>
              </a:ln>
            </p:spPr>
          </p:pic>
          <p:pic>
            <p:nvPicPr>
              <p:cNvPr id="216" name="Google Shape;216;p31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447800" y="1298650"/>
                <a:ext cx="5288700" cy="35258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17" name="Google Shape;217;p3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939275" y="3086250"/>
              <a:ext cx="3102700" cy="299410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8" name="Google Shape;218;p31"/>
          <p:cNvSpPr/>
          <p:nvPr/>
        </p:nvSpPr>
        <p:spPr>
          <a:xfrm>
            <a:off x="5065600" y="5747950"/>
            <a:ext cx="3855600" cy="510600"/>
          </a:xfrm>
          <a:prstGeom prst="roundRect">
            <a:avLst>
              <a:gd fmla="val 16667" name="adj"/>
            </a:avLst>
          </a:prstGeom>
          <a:solidFill>
            <a:srgbClr val="8811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With Any Materials</a:t>
            </a:r>
            <a:endParaRPr b="1" sz="2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2"/>
          <p:cNvSpPr/>
          <p:nvPr/>
        </p:nvSpPr>
        <p:spPr>
          <a:xfrm>
            <a:off x="330750" y="418700"/>
            <a:ext cx="8482500" cy="730200"/>
          </a:xfrm>
          <a:prstGeom prst="roundRect">
            <a:avLst>
              <a:gd fmla="val 16667" name="adj"/>
            </a:avLst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Learning with BirdBrain</a:t>
            </a:r>
            <a:endParaRPr b="1" sz="4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descr="Educators share how the Hummingbird Duo Kit impacted their classrooms. For more info on BirdBrain Technologies, our other robots, and even lessons for your classroom visit our website! https://www.birdbraintechnologies.com/​​&#10;&#10;If you would like to purchase the Hummingbird Duo Kit featured in this video please visit: https://store.birdbraintechnologies.com/collections/hummingbird-duo&#10;&#10;Subscribe to our channel for more robot creativity and inspiration! https://bit.ly/BirdBrainYouTube&#10;&#10;&#10;Music - Sunny - http://www.bensound.com/" id="224" name="Google Shape;224;p32" title="The Hummingbird Duo Robotics Kit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9188" y="1489300"/>
            <a:ext cx="6365626" cy="477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3"/>
          <p:cNvSpPr/>
          <p:nvPr/>
        </p:nvSpPr>
        <p:spPr>
          <a:xfrm>
            <a:off x="1030050" y="2055825"/>
            <a:ext cx="7083900" cy="2291400"/>
          </a:xfrm>
          <a:prstGeom prst="roundRect">
            <a:avLst>
              <a:gd fmla="val 16667" name="adj"/>
            </a:avLst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Low Floor,</a:t>
            </a:r>
            <a:endParaRPr b="1" sz="6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High Ceiling</a:t>
            </a:r>
            <a:endParaRPr b="1" sz="6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30" name="Google Shape;23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2750" y="6001800"/>
            <a:ext cx="1005275" cy="78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4"/>
          <p:cNvSpPr/>
          <p:nvPr/>
        </p:nvSpPr>
        <p:spPr>
          <a:xfrm>
            <a:off x="248550" y="345275"/>
            <a:ext cx="8646900" cy="1237500"/>
          </a:xfrm>
          <a:prstGeom prst="roundRect">
            <a:avLst>
              <a:gd fmla="val 16667" name="adj"/>
            </a:avLst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Low Floor, High Ceiling:</a:t>
            </a:r>
            <a:endParaRPr b="1" sz="4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Coding languages</a:t>
            </a:r>
            <a:endParaRPr b="1" sz="4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36" name="Google Shape;23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549" y="1849049"/>
            <a:ext cx="3503753" cy="1859725"/>
          </a:xfrm>
          <a:prstGeom prst="rect">
            <a:avLst/>
          </a:prstGeom>
          <a:noFill/>
          <a:ln cap="flat" cmpd="sng" w="76200">
            <a:solidFill>
              <a:srgbClr val="88119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7" name="Google Shape;237;p34"/>
          <p:cNvSpPr/>
          <p:nvPr/>
        </p:nvSpPr>
        <p:spPr>
          <a:xfrm>
            <a:off x="452873" y="3604750"/>
            <a:ext cx="3095100" cy="774300"/>
          </a:xfrm>
          <a:prstGeom prst="roundRect">
            <a:avLst>
              <a:gd fmla="val 16667" name="adj"/>
            </a:avLst>
          </a:prstGeom>
          <a:solidFill>
            <a:srgbClr val="8811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Icon-Based</a:t>
            </a:r>
            <a:endParaRPr b="1" sz="3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38" name="Google Shape;238;p34"/>
          <p:cNvPicPr preferRelativeResize="0"/>
          <p:nvPr/>
        </p:nvPicPr>
        <p:blipFill rotWithShape="1">
          <a:blip r:embed="rId4">
            <a:alphaModFix/>
          </a:blip>
          <a:srcRect b="0" l="28617" r="0" t="0"/>
          <a:stretch/>
        </p:blipFill>
        <p:spPr>
          <a:xfrm>
            <a:off x="5332900" y="1761877"/>
            <a:ext cx="3095100" cy="2034060"/>
          </a:xfrm>
          <a:prstGeom prst="rect">
            <a:avLst/>
          </a:prstGeom>
          <a:noFill/>
          <a:ln cap="flat" cmpd="sng" w="76200">
            <a:solidFill>
              <a:srgbClr val="88119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9" name="Google Shape;239;p34"/>
          <p:cNvSpPr/>
          <p:nvPr/>
        </p:nvSpPr>
        <p:spPr>
          <a:xfrm>
            <a:off x="5421099" y="3604750"/>
            <a:ext cx="2918700" cy="774300"/>
          </a:xfrm>
          <a:prstGeom prst="roundRect">
            <a:avLst>
              <a:gd fmla="val 16667" name="adj"/>
            </a:avLst>
          </a:prstGeom>
          <a:solidFill>
            <a:srgbClr val="8811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Block-Based</a:t>
            </a:r>
            <a:endParaRPr b="1" sz="3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40" name="Google Shape;240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36700" y="4634125"/>
            <a:ext cx="4688450" cy="1442825"/>
          </a:xfrm>
          <a:prstGeom prst="rect">
            <a:avLst/>
          </a:prstGeom>
          <a:noFill/>
          <a:ln cap="flat" cmpd="sng" w="76200">
            <a:solidFill>
              <a:srgbClr val="88119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1" name="Google Shape;241;p34"/>
          <p:cNvSpPr/>
          <p:nvPr/>
        </p:nvSpPr>
        <p:spPr>
          <a:xfrm>
            <a:off x="2654225" y="6000750"/>
            <a:ext cx="3653400" cy="774300"/>
          </a:xfrm>
          <a:prstGeom prst="roundRect">
            <a:avLst>
              <a:gd fmla="val 16667" name="adj"/>
            </a:avLst>
          </a:prstGeom>
          <a:solidFill>
            <a:srgbClr val="8811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Text-Based</a:t>
            </a:r>
            <a:endParaRPr b="1" sz="3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311700" y="1299900"/>
            <a:ext cx="5369100" cy="548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venir"/>
              <a:buChar char="●"/>
            </a:pPr>
            <a:r>
              <a:rPr b="1" lang="en" sz="2400">
                <a:latin typeface="Avenir"/>
                <a:ea typeface="Avenir"/>
                <a:cs typeface="Avenir"/>
                <a:sym typeface="Avenir"/>
              </a:rPr>
              <a:t>Link to slides: https://bit.ly/BirdBrainSEL</a:t>
            </a:r>
            <a:endParaRPr b="1" sz="1500">
              <a:latin typeface="Avenir"/>
              <a:ea typeface="Avenir"/>
              <a:cs typeface="Avenir"/>
              <a:sym typeface="Avenir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venir"/>
              <a:buChar char="●"/>
            </a:pPr>
            <a:r>
              <a:rPr b="1" lang="en" sz="2400">
                <a:latin typeface="Avenir"/>
                <a:ea typeface="Avenir"/>
                <a:cs typeface="Avenir"/>
                <a:sym typeface="Avenir"/>
              </a:rPr>
              <a:t>Meet BirdBrain Technologies</a:t>
            </a:r>
            <a:endParaRPr b="1" sz="2400">
              <a:latin typeface="Avenir"/>
              <a:ea typeface="Avenir"/>
              <a:cs typeface="Avenir"/>
              <a:sym typeface="Avenir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venir"/>
              <a:buChar char="●"/>
            </a:pPr>
            <a:r>
              <a:rPr b="1" lang="en" sz="2400">
                <a:latin typeface="Avenir"/>
                <a:ea typeface="Avenir"/>
                <a:cs typeface="Avenir"/>
                <a:sym typeface="Avenir"/>
              </a:rPr>
              <a:t>Meet our robots</a:t>
            </a:r>
            <a:endParaRPr b="1" sz="2400">
              <a:latin typeface="Avenir"/>
              <a:ea typeface="Avenir"/>
              <a:cs typeface="Avenir"/>
              <a:sym typeface="Avenir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venir"/>
              <a:buChar char="●"/>
            </a:pPr>
            <a:r>
              <a:rPr b="1" lang="en" sz="2400">
                <a:latin typeface="Avenir"/>
                <a:ea typeface="Avenir"/>
                <a:cs typeface="Avenir"/>
                <a:sym typeface="Avenir"/>
              </a:rPr>
              <a:t>Highlighting SEL </a:t>
            </a:r>
            <a:br>
              <a:rPr b="1" lang="en" sz="2400">
                <a:latin typeface="Avenir"/>
                <a:ea typeface="Avenir"/>
                <a:cs typeface="Avenir"/>
                <a:sym typeface="Avenir"/>
              </a:rPr>
            </a:br>
            <a:r>
              <a:rPr b="1" lang="en" sz="2400">
                <a:latin typeface="Avenir"/>
                <a:ea typeface="Avenir"/>
                <a:cs typeface="Avenir"/>
                <a:sym typeface="Avenir"/>
              </a:rPr>
              <a:t>through robotics</a:t>
            </a:r>
            <a:endParaRPr b="1" sz="2400">
              <a:latin typeface="Avenir"/>
              <a:ea typeface="Avenir"/>
              <a:cs typeface="Avenir"/>
              <a:sym typeface="Avenir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venir"/>
              <a:buChar char="●"/>
            </a:pPr>
            <a:r>
              <a:rPr b="1" lang="en" sz="2400">
                <a:latin typeface="Avenir"/>
                <a:ea typeface="Avenir"/>
                <a:cs typeface="Avenir"/>
                <a:sym typeface="Avenir"/>
              </a:rPr>
              <a:t>Accelerated learning</a:t>
            </a:r>
            <a:br>
              <a:rPr b="1" lang="en" sz="2400">
                <a:latin typeface="Avenir"/>
                <a:ea typeface="Avenir"/>
                <a:cs typeface="Avenir"/>
                <a:sym typeface="Avenir"/>
              </a:rPr>
            </a:br>
            <a:r>
              <a:rPr b="1" lang="en" sz="2400">
                <a:latin typeface="Avenir"/>
                <a:ea typeface="Avenir"/>
                <a:cs typeface="Avenir"/>
                <a:sym typeface="Avenir"/>
              </a:rPr>
              <a:t>t</a:t>
            </a:r>
            <a:r>
              <a:rPr b="1" lang="en" sz="2400">
                <a:latin typeface="Avenir"/>
                <a:ea typeface="Avenir"/>
                <a:cs typeface="Avenir"/>
                <a:sym typeface="Avenir"/>
              </a:rPr>
              <a:t>hrough</a:t>
            </a:r>
            <a:r>
              <a:rPr b="1" lang="en" sz="2400">
                <a:latin typeface="Avenir"/>
                <a:ea typeface="Avenir"/>
                <a:cs typeface="Avenir"/>
                <a:sym typeface="Avenir"/>
              </a:rPr>
              <a:t> robotics</a:t>
            </a:r>
            <a:endParaRPr b="1" sz="2400">
              <a:latin typeface="Avenir"/>
              <a:ea typeface="Avenir"/>
              <a:cs typeface="Avenir"/>
              <a:sym typeface="Avenir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venir"/>
              <a:buChar char="●"/>
            </a:pPr>
            <a:r>
              <a:rPr b="1" lang="en" sz="2400">
                <a:latin typeface="Avenir"/>
                <a:ea typeface="Avenir"/>
                <a:cs typeface="Avenir"/>
                <a:sym typeface="Avenir"/>
              </a:rPr>
              <a:t>Free teacher resources</a:t>
            </a:r>
            <a:endParaRPr b="1" sz="24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sz="2400">
              <a:solidFill>
                <a:srgbClr val="FF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7" name="Google Shape;77;p17"/>
          <p:cNvSpPr/>
          <p:nvPr/>
        </p:nvSpPr>
        <p:spPr>
          <a:xfrm>
            <a:off x="204250" y="415125"/>
            <a:ext cx="8646900" cy="706500"/>
          </a:xfrm>
          <a:prstGeom prst="roundRect">
            <a:avLst>
              <a:gd fmla="val 16667" name="adj"/>
            </a:avLst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Outline</a:t>
            </a:r>
            <a:endParaRPr b="1" sz="4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78" name="Google Shape;7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5925" y="3525025"/>
            <a:ext cx="3254999" cy="209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7"/>
          <p:cNvPicPr preferRelativeResize="0"/>
          <p:nvPr/>
        </p:nvPicPr>
        <p:blipFill rotWithShape="1">
          <a:blip r:embed="rId4">
            <a:alphaModFix/>
          </a:blip>
          <a:srcRect b="18498" l="5217" r="9676" t="16616"/>
          <a:stretch/>
        </p:blipFill>
        <p:spPr>
          <a:xfrm rot="800320">
            <a:off x="5634740" y="2204760"/>
            <a:ext cx="3045673" cy="183627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5"/>
          <p:cNvSpPr/>
          <p:nvPr/>
        </p:nvSpPr>
        <p:spPr>
          <a:xfrm>
            <a:off x="248550" y="345275"/>
            <a:ext cx="8646900" cy="1237500"/>
          </a:xfrm>
          <a:prstGeom prst="roundRect">
            <a:avLst>
              <a:gd fmla="val 16667" name="adj"/>
            </a:avLst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Low Floor, High Ceiling:</a:t>
            </a:r>
            <a:endParaRPr b="1" sz="4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Projects</a:t>
            </a:r>
            <a:endParaRPr b="1" sz="4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47" name="Google Shape;247;p35" title="FinchTapeMaze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913" y="2351325"/>
            <a:ext cx="3855300" cy="2891475"/>
          </a:xfrm>
          <a:prstGeom prst="rect">
            <a:avLst/>
          </a:prstGeom>
          <a:noFill/>
          <a:ln cap="flat" cmpd="sng" w="76200">
            <a:solidFill>
              <a:srgbClr val="88119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8" name="Google Shape;248;p35" title="Finch 2 line following at conf.MOV">
            <a:hlinkClick r:id="rId5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2788" y="2351313"/>
            <a:ext cx="3855300" cy="2891511"/>
          </a:xfrm>
          <a:prstGeom prst="rect">
            <a:avLst/>
          </a:prstGeom>
          <a:noFill/>
          <a:ln cap="flat" cmpd="sng" w="76200">
            <a:solidFill>
              <a:srgbClr val="88119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6"/>
          <p:cNvSpPr/>
          <p:nvPr/>
        </p:nvSpPr>
        <p:spPr>
          <a:xfrm>
            <a:off x="248550" y="345275"/>
            <a:ext cx="8646900" cy="1237500"/>
          </a:xfrm>
          <a:prstGeom prst="roundRect">
            <a:avLst>
              <a:gd fmla="val 16667" name="adj"/>
            </a:avLst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Low Floor, High Ceiling:</a:t>
            </a:r>
            <a:endParaRPr b="1" sz="4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Projects</a:t>
            </a:r>
            <a:endParaRPr b="1" sz="4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descr="Eighth grade students at South Allegheny Middle School used the Hummingbird kit to recreate famous works of art as robotic masterpieces." id="254" name="Google Shape;254;p36" title="Moving Masterpieces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100" y="2301588"/>
            <a:ext cx="3922525" cy="2941880"/>
          </a:xfrm>
          <a:prstGeom prst="rect">
            <a:avLst/>
          </a:prstGeom>
          <a:noFill/>
          <a:ln cap="flat" cmpd="sng" w="76200">
            <a:solidFill>
              <a:srgbClr val="88119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5" name="Google Shape;255;p36" title="HB flower garden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75092" y="2301575"/>
            <a:ext cx="3922534" cy="2941900"/>
          </a:xfrm>
          <a:prstGeom prst="rect">
            <a:avLst/>
          </a:prstGeom>
          <a:noFill/>
          <a:ln cap="flat" cmpd="sng" w="76200">
            <a:solidFill>
              <a:srgbClr val="88119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7"/>
          <p:cNvSpPr/>
          <p:nvPr/>
        </p:nvSpPr>
        <p:spPr>
          <a:xfrm>
            <a:off x="1030050" y="2461350"/>
            <a:ext cx="7083900" cy="1935300"/>
          </a:xfrm>
          <a:prstGeom prst="roundRect">
            <a:avLst>
              <a:gd fmla="val 16667" name="adj"/>
            </a:avLst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SEL &amp; Robotics</a:t>
            </a:r>
            <a:endParaRPr b="1" sz="6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61" name="Google Shape;26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2750" y="6001800"/>
            <a:ext cx="1005275" cy="78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he Teachers&amp;#39; Lounge® | Fist to Five Check Magnets Chart" id="266" name="Google Shape;266;p38"/>
          <p:cNvPicPr preferRelativeResize="0"/>
          <p:nvPr/>
        </p:nvPicPr>
        <p:blipFill rotWithShape="1">
          <a:blip r:embed="rId3">
            <a:alphaModFix/>
          </a:blip>
          <a:srcRect b="6356" l="23236" r="23310" t="6565"/>
          <a:stretch/>
        </p:blipFill>
        <p:spPr>
          <a:xfrm>
            <a:off x="646375" y="448550"/>
            <a:ext cx="3547249" cy="5778799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8"/>
          <p:cNvSpPr txBox="1"/>
          <p:nvPr/>
        </p:nvSpPr>
        <p:spPr>
          <a:xfrm>
            <a:off x="4572000" y="2043750"/>
            <a:ext cx="40833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Quick check in:</a:t>
            </a:r>
            <a:endParaRPr b="1" sz="30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How do you feel about using robotics in your classes and/or classroom?</a:t>
            </a:r>
            <a:endParaRPr sz="30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471149" cy="233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661549"/>
            <a:ext cx="3862273" cy="2643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48023" y="4332297"/>
            <a:ext cx="3377919" cy="2339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81625" y="152400"/>
            <a:ext cx="2912599" cy="2651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98100" y="2491949"/>
            <a:ext cx="4996801" cy="135822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9"/>
          <p:cNvSpPr/>
          <p:nvPr/>
        </p:nvSpPr>
        <p:spPr>
          <a:xfrm rot="-624387">
            <a:off x="758675" y="2435089"/>
            <a:ext cx="7626650" cy="1471943"/>
          </a:xfrm>
          <a:prstGeom prst="roundRect">
            <a:avLst>
              <a:gd fmla="val 16667" name="adj"/>
            </a:avLst>
          </a:prstGeom>
          <a:solidFill>
            <a:srgbClr val="8811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...because it works!</a:t>
            </a:r>
            <a:endParaRPr b="1" sz="6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0"/>
          <p:cNvSpPr txBox="1"/>
          <p:nvPr>
            <p:ph type="title"/>
          </p:nvPr>
        </p:nvSpPr>
        <p:spPr>
          <a:xfrm>
            <a:off x="531900" y="1281975"/>
            <a:ext cx="83124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2F303A"/>
                </a:solidFill>
                <a:latin typeface="Raleway"/>
                <a:ea typeface="Raleway"/>
                <a:cs typeface="Raleway"/>
                <a:sym typeface="Raleway"/>
              </a:rPr>
              <a:t>“STEM skills aren’t the only lessons students learn from robotics. Each time students set out on a robotics challenge, </a:t>
            </a:r>
            <a:r>
              <a:rPr b="1" lang="en" sz="2000">
                <a:solidFill>
                  <a:srgbClr val="2F303A"/>
                </a:solidFill>
                <a:latin typeface="Raleway"/>
                <a:ea typeface="Raleway"/>
                <a:cs typeface="Raleway"/>
                <a:sym typeface="Raleway"/>
              </a:rPr>
              <a:t>they are also building critical SEL skills like persistence, collaboration, critical thinking, creative innovation, and teamwork</a:t>
            </a:r>
            <a:r>
              <a:rPr lang="en" sz="2000">
                <a:solidFill>
                  <a:srgbClr val="2F303A"/>
                </a:solidFill>
                <a:latin typeface="Raleway"/>
                <a:ea typeface="Raleway"/>
                <a:cs typeface="Raleway"/>
                <a:sym typeface="Raleway"/>
              </a:rPr>
              <a:t>. The list goes on.  </a:t>
            </a:r>
            <a:endParaRPr sz="2000">
              <a:solidFill>
                <a:srgbClr val="2F303A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2F303A"/>
                </a:solidFill>
                <a:latin typeface="Raleway"/>
                <a:ea typeface="Raleway"/>
                <a:cs typeface="Raleway"/>
                <a:sym typeface="Raleway"/>
              </a:rPr>
              <a:t>As teachers, we’re tasked with molding the next generation of leaders, engineers, doctors, and scientists. And yeah, that’s an important job. </a:t>
            </a:r>
            <a:r>
              <a:rPr b="1" lang="en" sz="2000">
                <a:solidFill>
                  <a:srgbClr val="2F303A"/>
                </a:solidFill>
                <a:latin typeface="Raleway"/>
                <a:ea typeface="Raleway"/>
                <a:cs typeface="Raleway"/>
                <a:sym typeface="Raleway"/>
              </a:rPr>
              <a:t>But you know what’s also important? Teaching kids how to be good collaborators, thinkers, problem-solvers, and citizens.</a:t>
            </a:r>
            <a:r>
              <a:rPr lang="en" sz="2000">
                <a:solidFill>
                  <a:srgbClr val="2F303A"/>
                </a:solidFill>
                <a:latin typeface="Raleway"/>
                <a:ea typeface="Raleway"/>
                <a:cs typeface="Raleway"/>
                <a:sym typeface="Raleway"/>
              </a:rPr>
              <a:t>”</a:t>
            </a:r>
            <a:endParaRPr sz="2000">
              <a:solidFill>
                <a:srgbClr val="2F303A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F303A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355600" rtl="0" algn="r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" sz="1200">
                <a:latin typeface="Raleway"/>
                <a:ea typeface="Raleway"/>
                <a:cs typeface="Raleway"/>
                <a:sym typeface="Raleway"/>
              </a:rPr>
              <a:t>Gilman, Abigail. “It Turns out Learning Robotics Teaches Valuable Social Skills.” </a:t>
            </a:r>
            <a:r>
              <a:rPr i="1" lang="en" sz="1200">
                <a:latin typeface="Raleway"/>
                <a:ea typeface="Raleway"/>
                <a:cs typeface="Raleway"/>
                <a:sym typeface="Raleway"/>
              </a:rPr>
              <a:t>We Are Teachers</a:t>
            </a:r>
            <a:r>
              <a:rPr lang="en" sz="1200">
                <a:latin typeface="Raleway"/>
                <a:ea typeface="Raleway"/>
                <a:cs typeface="Raleway"/>
                <a:sym typeface="Raleway"/>
              </a:rPr>
              <a:t>, 24 Oct. 2019, www.weareteachers.com/robotics-sel-skills/. </a:t>
            </a:r>
            <a:r>
              <a:rPr lang="en" sz="2000">
                <a:solidFill>
                  <a:srgbClr val="2F303A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2000">
              <a:solidFill>
                <a:srgbClr val="2F303A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1"/>
          <p:cNvSpPr txBox="1"/>
          <p:nvPr>
            <p:ph idx="1" type="body"/>
          </p:nvPr>
        </p:nvSpPr>
        <p:spPr>
          <a:xfrm>
            <a:off x="382525" y="5587200"/>
            <a:ext cx="2238900" cy="70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(</a:t>
            </a:r>
            <a:r>
              <a:rPr b="1" lang="en" sz="230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3"/>
              </a:rPr>
              <a:t>Source</a:t>
            </a: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)</a:t>
            </a:r>
            <a:endParaRPr b="1" sz="23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sz="2400">
              <a:solidFill>
                <a:srgbClr val="FF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88" name="Google Shape;288;p41"/>
          <p:cNvSpPr/>
          <p:nvPr/>
        </p:nvSpPr>
        <p:spPr>
          <a:xfrm>
            <a:off x="204250" y="415125"/>
            <a:ext cx="8646900" cy="706500"/>
          </a:xfrm>
          <a:prstGeom prst="roundRect">
            <a:avLst>
              <a:gd fmla="val 16667" name="adj"/>
            </a:avLst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What</a:t>
            </a:r>
            <a:r>
              <a:rPr b="1" lang="en" sz="39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is Social Emotional Learning?</a:t>
            </a:r>
            <a:endParaRPr b="1" sz="39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89" name="Google Shape;28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50475" y="1339250"/>
            <a:ext cx="4954450" cy="495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2"/>
          <p:cNvSpPr/>
          <p:nvPr/>
        </p:nvSpPr>
        <p:spPr>
          <a:xfrm>
            <a:off x="185400" y="261269"/>
            <a:ext cx="8646900" cy="870900"/>
          </a:xfrm>
          <a:prstGeom prst="roundRect">
            <a:avLst>
              <a:gd fmla="val 16667" name="adj"/>
            </a:avLst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Self Awareness</a:t>
            </a:r>
            <a:endParaRPr b="1" sz="4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5" name="Google Shape;295;p42"/>
          <p:cNvSpPr txBox="1"/>
          <p:nvPr/>
        </p:nvSpPr>
        <p:spPr>
          <a:xfrm>
            <a:off x="5483575" y="2429775"/>
            <a:ext cx="3570600" cy="28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venir"/>
              <a:buChar char="●"/>
            </a:pPr>
            <a:r>
              <a:rPr lang="en" sz="2200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rPr>
              <a:t>What am I feeling?</a:t>
            </a:r>
            <a:endParaRPr sz="2200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venir"/>
              <a:buChar char="●"/>
            </a:pPr>
            <a:r>
              <a:rPr lang="en" sz="2200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rPr>
              <a:t>Is it normal? Is it okay?</a:t>
            </a:r>
            <a:endParaRPr sz="2200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venir"/>
              <a:buChar char="●"/>
            </a:pPr>
            <a:r>
              <a:rPr lang="en" sz="2200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rPr>
              <a:t>How can I best communicate how I feel? </a:t>
            </a:r>
            <a:endParaRPr sz="2200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venir"/>
              <a:buChar char="●"/>
            </a:pPr>
            <a:r>
              <a:rPr lang="en" sz="2200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rPr>
              <a:t>How can I let someone know if I need help?</a:t>
            </a:r>
            <a:endParaRPr sz="2200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96" name="Google Shape;296;p42" title="My Many Colored Days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8225" y="1487794"/>
            <a:ext cx="4572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5400" y="4378350"/>
            <a:ext cx="1907398" cy="232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3"/>
          <p:cNvSpPr/>
          <p:nvPr/>
        </p:nvSpPr>
        <p:spPr>
          <a:xfrm>
            <a:off x="185400" y="261269"/>
            <a:ext cx="8646900" cy="870900"/>
          </a:xfrm>
          <a:prstGeom prst="roundRect">
            <a:avLst>
              <a:gd fmla="val 16667" name="adj"/>
            </a:avLst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Self Awareness</a:t>
            </a:r>
            <a:endParaRPr b="1" sz="4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03" name="Google Shape;303;p43" title="Animate Me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950" y="2177244"/>
            <a:ext cx="457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3"/>
          <p:cNvSpPr txBox="1"/>
          <p:nvPr/>
        </p:nvSpPr>
        <p:spPr>
          <a:xfrm>
            <a:off x="5374800" y="1877700"/>
            <a:ext cx="3457500" cy="40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venir"/>
              <a:buChar char="●"/>
            </a:pPr>
            <a:r>
              <a:rPr lang="en" sz="2200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rPr>
              <a:t>Who am I?</a:t>
            </a:r>
            <a:endParaRPr sz="2200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venir"/>
              <a:buChar char="●"/>
            </a:pPr>
            <a:r>
              <a:rPr lang="en" sz="2200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rPr>
              <a:t>What parts of my identity do I want to share? How do I want to share them?</a:t>
            </a:r>
            <a:endParaRPr sz="2200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venir"/>
              <a:buChar char="●"/>
            </a:pPr>
            <a:r>
              <a:rPr lang="en" sz="2200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rPr>
              <a:t>What communities am I a part of? Where do I belong?</a:t>
            </a:r>
            <a:endParaRPr sz="2200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venir"/>
              <a:buChar char="●"/>
            </a:pPr>
            <a:r>
              <a:rPr lang="en" sz="2200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rPr>
              <a:t>How can I share what I’m passionate about? </a:t>
            </a:r>
            <a:endParaRPr sz="2200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4"/>
          <p:cNvSpPr/>
          <p:nvPr/>
        </p:nvSpPr>
        <p:spPr>
          <a:xfrm>
            <a:off x="185400" y="261269"/>
            <a:ext cx="8646900" cy="870900"/>
          </a:xfrm>
          <a:prstGeom prst="roundRect">
            <a:avLst>
              <a:gd fmla="val 16667" name="adj"/>
            </a:avLst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Self Management</a:t>
            </a:r>
            <a:endParaRPr b="1" sz="4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0" name="Google Shape;310;p44"/>
          <p:cNvSpPr txBox="1"/>
          <p:nvPr/>
        </p:nvSpPr>
        <p:spPr>
          <a:xfrm>
            <a:off x="5006700" y="1488300"/>
            <a:ext cx="3825600" cy="44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venir"/>
              <a:buChar char="●"/>
            </a:pPr>
            <a:r>
              <a:rPr lang="en" sz="2200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rPr>
              <a:t>Am I calm? </a:t>
            </a:r>
            <a:r>
              <a:rPr lang="en" sz="2200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rPr>
              <a:t>Do I feel out of control?</a:t>
            </a:r>
            <a:endParaRPr sz="2200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venir"/>
              <a:buChar char="●"/>
            </a:pPr>
            <a:r>
              <a:rPr lang="en" sz="2200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rPr>
              <a:t>Am I expressing my emotions appropriately and clearly? </a:t>
            </a:r>
            <a:endParaRPr sz="2200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venir"/>
              <a:buChar char="●"/>
            </a:pPr>
            <a:r>
              <a:rPr lang="en" sz="2200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rPr>
              <a:t>How can I help to regulate myself?</a:t>
            </a:r>
            <a:endParaRPr sz="2200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venir"/>
              <a:buChar char="●"/>
            </a:pPr>
            <a:r>
              <a:rPr lang="en" sz="2200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rPr>
              <a:t>How can I tackle this challenge or task?</a:t>
            </a:r>
            <a:endParaRPr sz="2200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venir"/>
              <a:buChar char="●"/>
            </a:pPr>
            <a:r>
              <a:rPr lang="en" sz="22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How can I focus and finish my work?</a:t>
            </a:r>
            <a:endParaRPr sz="2200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11" name="Google Shape;311;p44" title="EmojiBot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6400" y="2815800"/>
            <a:ext cx="3825600" cy="2151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/>
          <p:nvPr/>
        </p:nvSpPr>
        <p:spPr>
          <a:xfrm>
            <a:off x="204250" y="415125"/>
            <a:ext cx="8646900" cy="706500"/>
          </a:xfrm>
          <a:prstGeom prst="roundRect">
            <a:avLst>
              <a:gd fmla="val 16667" name="adj"/>
            </a:avLst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BirdBrain Technologies</a:t>
            </a:r>
            <a:endParaRPr b="1" sz="4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5" name="Google Shape;8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3363" y="2717800"/>
            <a:ext cx="6517274" cy="1877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" name="Google Shape;86;p18"/>
          <p:cNvCxnSpPr/>
          <p:nvPr/>
        </p:nvCxnSpPr>
        <p:spPr>
          <a:xfrm rot="10800000">
            <a:off x="1583425" y="2386450"/>
            <a:ext cx="488100" cy="57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7" name="Google Shape;87;p18"/>
          <p:cNvSpPr txBox="1"/>
          <p:nvPr/>
        </p:nvSpPr>
        <p:spPr>
          <a:xfrm>
            <a:off x="6799700" y="1316200"/>
            <a:ext cx="2275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aleway"/>
                <a:ea typeface="Raleway"/>
                <a:cs typeface="Raleway"/>
                <a:sym typeface="Raleway"/>
              </a:rPr>
              <a:t>Research is funded by the</a:t>
            </a:r>
            <a:r>
              <a:rPr lang="en" sz="1600">
                <a:latin typeface="Raleway"/>
                <a:ea typeface="Raleway"/>
                <a:cs typeface="Raleway"/>
                <a:sym typeface="Raleway"/>
              </a:rPr>
              <a:t> National Science Foundation</a:t>
            </a:r>
            <a:endParaRPr sz="16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88" name="Google Shape;88;p18"/>
          <p:cNvCxnSpPr/>
          <p:nvPr/>
        </p:nvCxnSpPr>
        <p:spPr>
          <a:xfrm flipH="1" rot="10800000">
            <a:off x="4122825" y="2118550"/>
            <a:ext cx="4500" cy="847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9" name="Google Shape;89;p18"/>
          <p:cNvSpPr txBox="1"/>
          <p:nvPr/>
        </p:nvSpPr>
        <p:spPr>
          <a:xfrm>
            <a:off x="2849575" y="1316200"/>
            <a:ext cx="3750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Created to promote gender equality and diversity in computer science and robotics</a:t>
            </a:r>
            <a:endParaRPr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90" name="Google Shape;90;p18"/>
          <p:cNvCxnSpPr/>
          <p:nvPr/>
        </p:nvCxnSpPr>
        <p:spPr>
          <a:xfrm flipH="1" rot="10800000">
            <a:off x="7037275" y="2297725"/>
            <a:ext cx="364500" cy="566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1" name="Google Shape;91;p18"/>
          <p:cNvSpPr txBox="1"/>
          <p:nvPr/>
        </p:nvSpPr>
        <p:spPr>
          <a:xfrm>
            <a:off x="204250" y="1240000"/>
            <a:ext cx="22755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aleway"/>
                <a:ea typeface="Raleway"/>
                <a:cs typeface="Raleway"/>
                <a:sym typeface="Raleway"/>
              </a:rPr>
              <a:t>Spun out of the  Robotics Institute at Carnegie Mellon University</a:t>
            </a:r>
            <a:endParaRPr sz="16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92" name="Google Shape;92;p18"/>
          <p:cNvCxnSpPr/>
          <p:nvPr/>
        </p:nvCxnSpPr>
        <p:spPr>
          <a:xfrm flipH="1" rot="10800000">
            <a:off x="1399075" y="4389550"/>
            <a:ext cx="717300" cy="946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3" name="Google Shape;93;p18"/>
          <p:cNvSpPr txBox="1"/>
          <p:nvPr/>
        </p:nvSpPr>
        <p:spPr>
          <a:xfrm>
            <a:off x="204250" y="5324950"/>
            <a:ext cx="25578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Believe that the best way to reach students is by supporting teachers - which is why all of our resources are FREE!</a:t>
            </a:r>
            <a:endParaRPr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94" name="Google Shape;94;p18"/>
          <p:cNvCxnSpPr/>
          <p:nvPr/>
        </p:nvCxnSpPr>
        <p:spPr>
          <a:xfrm rot="10800000">
            <a:off x="4719625" y="4389550"/>
            <a:ext cx="10500" cy="1181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5" name="Google Shape;95;p18"/>
          <p:cNvSpPr txBox="1"/>
          <p:nvPr/>
        </p:nvSpPr>
        <p:spPr>
          <a:xfrm>
            <a:off x="3293100" y="5571250"/>
            <a:ext cx="3376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Eleven year-old company based in Pittsburgh, with remote workers along the east coast</a:t>
            </a:r>
            <a:endParaRPr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96" name="Google Shape;96;p18"/>
          <p:cNvCxnSpPr/>
          <p:nvPr/>
        </p:nvCxnSpPr>
        <p:spPr>
          <a:xfrm rot="10800000">
            <a:off x="7200650" y="4467775"/>
            <a:ext cx="724500" cy="1009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7" name="Google Shape;97;p18"/>
          <p:cNvSpPr txBox="1"/>
          <p:nvPr/>
        </p:nvSpPr>
        <p:spPr>
          <a:xfrm>
            <a:off x="6968100" y="5476975"/>
            <a:ext cx="2175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Believe that robotics is fun, creative, and for everyone!</a:t>
            </a:r>
            <a:endParaRPr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5"/>
          <p:cNvSpPr/>
          <p:nvPr/>
        </p:nvSpPr>
        <p:spPr>
          <a:xfrm>
            <a:off x="185400" y="261269"/>
            <a:ext cx="8646900" cy="870900"/>
          </a:xfrm>
          <a:prstGeom prst="roundRect">
            <a:avLst>
              <a:gd fmla="val 16667" name="adj"/>
            </a:avLst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Responsible Decision Making</a:t>
            </a:r>
            <a:endParaRPr b="1" sz="4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7" name="Google Shape;317;p45"/>
          <p:cNvSpPr txBox="1"/>
          <p:nvPr/>
        </p:nvSpPr>
        <p:spPr>
          <a:xfrm>
            <a:off x="4367050" y="1535575"/>
            <a:ext cx="4260300" cy="48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venir"/>
              <a:buChar char="●"/>
            </a:pPr>
            <a:r>
              <a:rPr lang="en" sz="2200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rPr>
              <a:t>How do my actions impact me, my community, and the world?</a:t>
            </a:r>
            <a:endParaRPr sz="2200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venir"/>
              <a:buChar char="●"/>
            </a:pPr>
            <a:r>
              <a:rPr lang="en" sz="2200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rPr>
              <a:t>What are the emotions behind this decision?</a:t>
            </a:r>
            <a:endParaRPr sz="2200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venir"/>
              <a:buChar char="●"/>
            </a:pPr>
            <a:r>
              <a:rPr lang="en" sz="2200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rPr>
              <a:t>What possible approaches or solutions can I consider?</a:t>
            </a:r>
            <a:endParaRPr sz="2200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venir"/>
              <a:buChar char="●"/>
            </a:pPr>
            <a:r>
              <a:rPr lang="en" sz="2200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rPr>
              <a:t>What have I learned from my past decisions that might be helpful? </a:t>
            </a:r>
            <a:endParaRPr sz="2200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venir"/>
              <a:buChar char="●"/>
            </a:pPr>
            <a:r>
              <a:rPr lang="en" sz="2200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rPr>
              <a:t>Did my actions help me reach my goal?</a:t>
            </a:r>
            <a:endParaRPr sz="2200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18" name="Google Shape;318;p45" title="Arnold Noise o Meter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938" y="1348323"/>
            <a:ext cx="3174427" cy="179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5" title="Bogart High Five Machine.mov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62125" y="3354673"/>
            <a:ext cx="1860047" cy="3308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6"/>
          <p:cNvSpPr/>
          <p:nvPr/>
        </p:nvSpPr>
        <p:spPr>
          <a:xfrm>
            <a:off x="185400" y="261269"/>
            <a:ext cx="8646900" cy="870900"/>
          </a:xfrm>
          <a:prstGeom prst="roundRect">
            <a:avLst>
              <a:gd fmla="val 16667" name="adj"/>
            </a:avLst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Relationship Skills</a:t>
            </a:r>
            <a:endParaRPr b="1" sz="4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5" name="Google Shape;325;p46"/>
          <p:cNvSpPr txBox="1"/>
          <p:nvPr/>
        </p:nvSpPr>
        <p:spPr>
          <a:xfrm>
            <a:off x="4812900" y="1409575"/>
            <a:ext cx="4113900" cy="48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venir"/>
              <a:buChar char="●"/>
            </a:pPr>
            <a:r>
              <a:rPr lang="en" sz="2200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rPr>
              <a:t>How is that person feeling? How can I be sure?</a:t>
            </a:r>
            <a:endParaRPr sz="2200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venir"/>
              <a:buChar char="●"/>
            </a:pPr>
            <a:r>
              <a:rPr lang="en" sz="22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What does a strong and healthy friendship look and feel like? How can I build one?</a:t>
            </a:r>
            <a:endParaRPr sz="2200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venir"/>
              <a:buChar char="●"/>
            </a:pPr>
            <a:r>
              <a:rPr lang="en" sz="2200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rPr>
              <a:t>How can I resolve a conflict with a friend or teammate?</a:t>
            </a:r>
            <a:endParaRPr sz="2200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venir"/>
              <a:buChar char="●"/>
            </a:pPr>
            <a:r>
              <a:rPr lang="en" sz="2200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rPr>
              <a:t>What makes communication effective?</a:t>
            </a:r>
            <a:endParaRPr sz="2200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venir"/>
              <a:buChar char="●"/>
            </a:pPr>
            <a:r>
              <a:rPr lang="en" sz="2200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rPr>
              <a:t>How can I be a good leader and teammate?</a:t>
            </a:r>
            <a:endParaRPr sz="2200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26" name="Google Shape;326;p46" title="Finch Tales Pigeon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" y="2212825"/>
            <a:ext cx="4267200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7"/>
          <p:cNvSpPr/>
          <p:nvPr/>
        </p:nvSpPr>
        <p:spPr>
          <a:xfrm>
            <a:off x="185400" y="261269"/>
            <a:ext cx="8646900" cy="870900"/>
          </a:xfrm>
          <a:prstGeom prst="roundRect">
            <a:avLst>
              <a:gd fmla="val 16667" name="adj"/>
            </a:avLst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Social Awareness</a:t>
            </a:r>
            <a:endParaRPr b="1" sz="4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32" name="Google Shape;332;p47"/>
          <p:cNvSpPr txBox="1"/>
          <p:nvPr/>
        </p:nvSpPr>
        <p:spPr>
          <a:xfrm>
            <a:off x="5965325" y="1346100"/>
            <a:ext cx="306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47"/>
          <p:cNvSpPr txBox="1"/>
          <p:nvPr/>
        </p:nvSpPr>
        <p:spPr>
          <a:xfrm>
            <a:off x="4813025" y="1399100"/>
            <a:ext cx="4212900" cy="48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venir"/>
              <a:buChar char="●"/>
            </a:pPr>
            <a:r>
              <a:rPr lang="en" sz="2200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rPr>
              <a:t>What does this look and feel like from a </a:t>
            </a:r>
            <a:r>
              <a:rPr lang="en" sz="2200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rPr>
              <a:t>different</a:t>
            </a:r>
            <a:r>
              <a:rPr lang="en" sz="2200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rPr>
              <a:t> point of view?</a:t>
            </a:r>
            <a:endParaRPr sz="2200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venir"/>
              <a:buChar char="●"/>
            </a:pPr>
            <a:r>
              <a:rPr lang="en" sz="22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Am I getting the whole story?</a:t>
            </a:r>
            <a:r>
              <a:rPr lang="en" sz="2200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" sz="2200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rPr>
              <a:t>What other perspectives do I need to consider?</a:t>
            </a:r>
            <a:endParaRPr sz="2200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venir"/>
              <a:buChar char="●"/>
            </a:pPr>
            <a:r>
              <a:rPr lang="en" sz="2200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rPr>
              <a:t>What does it feel like to step into someone else’s shoes?</a:t>
            </a:r>
            <a:endParaRPr sz="2200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venir"/>
              <a:buChar char="●"/>
            </a:pPr>
            <a:r>
              <a:rPr lang="en" sz="2200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rPr>
              <a:t>How would I feel if I was there/that happened to me?</a:t>
            </a:r>
            <a:endParaRPr sz="2200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34" name="Google Shape;334;p47" title="COVID companion Robot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925" y="2729352"/>
            <a:ext cx="4508099" cy="2535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8"/>
          <p:cNvSpPr/>
          <p:nvPr/>
        </p:nvSpPr>
        <p:spPr>
          <a:xfrm>
            <a:off x="185400" y="261269"/>
            <a:ext cx="8646900" cy="870900"/>
          </a:xfrm>
          <a:prstGeom prst="roundRect">
            <a:avLst>
              <a:gd fmla="val 16667" name="adj"/>
            </a:avLst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Social Awareness</a:t>
            </a:r>
            <a:endParaRPr b="1" sz="4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40" name="Google Shape;340;p48"/>
          <p:cNvSpPr txBox="1"/>
          <p:nvPr/>
        </p:nvSpPr>
        <p:spPr>
          <a:xfrm>
            <a:off x="5965325" y="1346100"/>
            <a:ext cx="306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48"/>
          <p:cNvSpPr txBox="1"/>
          <p:nvPr/>
        </p:nvSpPr>
        <p:spPr>
          <a:xfrm>
            <a:off x="4813025" y="1622100"/>
            <a:ext cx="4212900" cy="48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venir"/>
              <a:buChar char="●"/>
            </a:pPr>
            <a:r>
              <a:rPr lang="en" sz="22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How can I help someone that needs a hand?</a:t>
            </a:r>
            <a:endParaRPr sz="22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venir"/>
              <a:buChar char="●"/>
            </a:pPr>
            <a:r>
              <a:rPr lang="en" sz="2200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rPr>
              <a:t>What is the social norm? Do I agree </a:t>
            </a:r>
            <a:r>
              <a:rPr lang="en" sz="2200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rPr>
              <a:t>with</a:t>
            </a:r>
            <a:r>
              <a:rPr lang="en" sz="2200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rPr>
              <a:t> it?</a:t>
            </a:r>
            <a:endParaRPr sz="2200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venir"/>
              <a:buChar char="●"/>
            </a:pPr>
            <a:r>
              <a:rPr lang="en" sz="2200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rPr>
              <a:t>What is my role in this global/national/community issue? </a:t>
            </a:r>
            <a:endParaRPr sz="2200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venir"/>
              <a:buChar char="●"/>
            </a:pPr>
            <a:r>
              <a:rPr lang="en" sz="2200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rPr>
              <a:t>Where does change come from? Who does it come from?</a:t>
            </a:r>
            <a:endParaRPr sz="2200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venir"/>
              <a:buChar char="●"/>
            </a:pPr>
            <a:r>
              <a:rPr lang="en" sz="2200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rPr>
              <a:t>Can I make a difference? How?</a:t>
            </a:r>
            <a:endParaRPr sz="2200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42" name="Google Shape;342;p48" title="FinchProtestBetter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400" y="2757644"/>
            <a:ext cx="4508102" cy="2535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9"/>
          <p:cNvSpPr/>
          <p:nvPr/>
        </p:nvSpPr>
        <p:spPr>
          <a:xfrm>
            <a:off x="588825" y="2448150"/>
            <a:ext cx="7663800" cy="1961700"/>
          </a:xfrm>
          <a:prstGeom prst="roundRect">
            <a:avLst>
              <a:gd fmla="val 16667" name="adj"/>
            </a:avLst>
          </a:prstGeom>
          <a:solidFill>
            <a:srgbClr val="089BA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Questions about </a:t>
            </a:r>
            <a:endParaRPr b="1" sz="4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SEL and robotics?</a:t>
            </a:r>
            <a:endParaRPr b="1" sz="4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0"/>
          <p:cNvSpPr/>
          <p:nvPr/>
        </p:nvSpPr>
        <p:spPr>
          <a:xfrm>
            <a:off x="1030050" y="1781500"/>
            <a:ext cx="7083900" cy="3027000"/>
          </a:xfrm>
          <a:prstGeom prst="roundRect">
            <a:avLst>
              <a:gd fmla="val 16667" name="adj"/>
            </a:avLst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Accelerated Learning &amp; </a:t>
            </a:r>
            <a:r>
              <a:rPr b="1" lang="en" sz="6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Robotics</a:t>
            </a:r>
            <a:endParaRPr b="1" sz="6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53" name="Google Shape;35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2750" y="6001800"/>
            <a:ext cx="1005275" cy="78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hy Are Robotics Summer Camps The Best for Your Child? - Turing Academy" id="358" name="Google Shape;35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625" y="364300"/>
            <a:ext cx="4143374" cy="191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6375" y="2557675"/>
            <a:ext cx="3984300" cy="364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99624" y="752000"/>
            <a:ext cx="4267200" cy="19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7245" y="3885400"/>
            <a:ext cx="4425125" cy="277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6025" y="2081899"/>
            <a:ext cx="4591575" cy="1803495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51"/>
          <p:cNvSpPr/>
          <p:nvPr/>
        </p:nvSpPr>
        <p:spPr>
          <a:xfrm rot="-624387">
            <a:off x="758675" y="2435089"/>
            <a:ext cx="7626650" cy="1471943"/>
          </a:xfrm>
          <a:prstGeom prst="roundRect">
            <a:avLst>
              <a:gd fmla="val 16667" name="adj"/>
            </a:avLst>
          </a:prstGeom>
          <a:solidFill>
            <a:srgbClr val="8811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...why robotics?</a:t>
            </a:r>
            <a:endParaRPr b="1" sz="6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2"/>
          <p:cNvSpPr/>
          <p:nvPr/>
        </p:nvSpPr>
        <p:spPr>
          <a:xfrm>
            <a:off x="204250" y="415125"/>
            <a:ext cx="8646900" cy="990000"/>
          </a:xfrm>
          <a:prstGeom prst="roundRect">
            <a:avLst>
              <a:gd fmla="val 16667" name="adj"/>
            </a:avLst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Increased Engagement</a:t>
            </a:r>
            <a:endParaRPr b="1" sz="4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descr="Hillsdale Middle School Summer Program" id="369" name="Google Shape;36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2922" y="2561177"/>
            <a:ext cx="4868225" cy="324455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52"/>
          <p:cNvSpPr txBox="1"/>
          <p:nvPr/>
        </p:nvSpPr>
        <p:spPr>
          <a:xfrm>
            <a:off x="425925" y="3013600"/>
            <a:ext cx="32295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Avenir"/>
                <a:ea typeface="Avenir"/>
                <a:cs typeface="Avenir"/>
                <a:sym typeface="Avenir"/>
              </a:rPr>
              <a:t>Hands-on and project based, for incredible student engagement and </a:t>
            </a:r>
            <a:r>
              <a:rPr lang="en" sz="2500">
                <a:latin typeface="Avenir"/>
                <a:ea typeface="Avenir"/>
                <a:cs typeface="Avenir"/>
                <a:sym typeface="Avenir"/>
              </a:rPr>
              <a:t>motivation</a:t>
            </a:r>
            <a:r>
              <a:rPr lang="en" sz="2500">
                <a:latin typeface="Avenir"/>
                <a:ea typeface="Avenir"/>
                <a:cs typeface="Avenir"/>
                <a:sym typeface="Avenir"/>
              </a:rPr>
              <a:t> </a:t>
            </a:r>
            <a:endParaRPr sz="25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3"/>
          <p:cNvSpPr txBox="1"/>
          <p:nvPr>
            <p:ph idx="1" type="body"/>
          </p:nvPr>
        </p:nvSpPr>
        <p:spPr>
          <a:xfrm>
            <a:off x="1705425" y="1721400"/>
            <a:ext cx="6132300" cy="24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Get the most out of instructional time and student curiosity by connecting multiple content areas, electives, specials/resource classes… there is no limit!</a:t>
            </a:r>
            <a:r>
              <a:rPr lang="en" sz="2400">
                <a:latin typeface="Avenir"/>
                <a:ea typeface="Avenir"/>
                <a:cs typeface="Avenir"/>
                <a:sym typeface="Avenir"/>
              </a:rPr>
              <a:t> </a:t>
            </a:r>
            <a:endParaRPr sz="24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76" name="Google Shape;376;p53"/>
          <p:cNvSpPr/>
          <p:nvPr/>
        </p:nvSpPr>
        <p:spPr>
          <a:xfrm>
            <a:off x="204250" y="415125"/>
            <a:ext cx="8646900" cy="990000"/>
          </a:xfrm>
          <a:prstGeom prst="roundRect">
            <a:avLst>
              <a:gd fmla="val 16667" name="adj"/>
            </a:avLst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Interdisciplinary Learning</a:t>
            </a:r>
            <a:endParaRPr b="1" sz="4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77" name="Google Shape;377;p53" title="Amendola Macbot video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2950" y="3728031"/>
            <a:ext cx="3464026" cy="2598019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53"/>
          <p:cNvSpPr txBox="1"/>
          <p:nvPr/>
        </p:nvSpPr>
        <p:spPr>
          <a:xfrm>
            <a:off x="204250" y="6327300"/>
            <a:ext cx="363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"/>
                <a:ea typeface="Avenir"/>
                <a:cs typeface="Avenir"/>
                <a:sym typeface="Avenir"/>
              </a:rPr>
              <a:t>Science, English Language Arts, Art, STEM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79" name="Google Shape;379;p53"/>
          <p:cNvSpPr txBox="1"/>
          <p:nvPr/>
        </p:nvSpPr>
        <p:spPr>
          <a:xfrm>
            <a:off x="5651000" y="6327300"/>
            <a:ext cx="326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"/>
                <a:ea typeface="Avenir"/>
                <a:cs typeface="Avenir"/>
                <a:sym typeface="Avenir"/>
              </a:rPr>
              <a:t>English Language Arts, Drama, STEM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80" name="Google Shape;380;p53" title="Marsteller Tornado.mov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189" y="3728015"/>
            <a:ext cx="3464026" cy="2598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4"/>
          <p:cNvSpPr txBox="1"/>
          <p:nvPr>
            <p:ph idx="1" type="body"/>
          </p:nvPr>
        </p:nvSpPr>
        <p:spPr>
          <a:xfrm>
            <a:off x="365800" y="2372475"/>
            <a:ext cx="4073400" cy="363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Brainstorming and prototyping solutions to real-world problems makes students feel connected, important, and creates thoughtful, successful </a:t>
            </a:r>
            <a:br>
              <a:rPr lang="en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global citizens</a:t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86" name="Google Shape;386;p54"/>
          <p:cNvSpPr/>
          <p:nvPr/>
        </p:nvSpPr>
        <p:spPr>
          <a:xfrm>
            <a:off x="204250" y="415125"/>
            <a:ext cx="8646900" cy="990000"/>
          </a:xfrm>
          <a:prstGeom prst="roundRect">
            <a:avLst>
              <a:gd fmla="val 16667" name="adj"/>
            </a:avLst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Natural Real-World Connections</a:t>
            </a:r>
            <a:endParaRPr b="1" sz="4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87" name="Google Shape;387;p54" title="Design Thinking &amp; Robotics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0175" y="2588625"/>
            <a:ext cx="4267200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/>
          <p:nvPr/>
        </p:nvSpPr>
        <p:spPr>
          <a:xfrm>
            <a:off x="204250" y="415125"/>
            <a:ext cx="8646900" cy="706500"/>
          </a:xfrm>
          <a:prstGeom prst="roundRect">
            <a:avLst>
              <a:gd fmla="val 16667" name="adj"/>
            </a:avLst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BirdBrain’s Mission</a:t>
            </a:r>
            <a:endParaRPr b="1" sz="4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3" name="Google Shape;103;p19"/>
          <p:cNvSpPr txBox="1"/>
          <p:nvPr>
            <p:ph type="title"/>
          </p:nvPr>
        </p:nvSpPr>
        <p:spPr>
          <a:xfrm>
            <a:off x="226650" y="2526900"/>
            <a:ext cx="8690700" cy="180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5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Our mission is to inspire </a:t>
            </a:r>
            <a:endParaRPr i="1" sz="35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5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deep and joyful learning </a:t>
            </a:r>
            <a:endParaRPr i="1" sz="35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5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in all students through </a:t>
            </a:r>
            <a:br>
              <a:rPr i="1" lang="en" sz="35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i="1" lang="en" sz="35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creative robotics.</a:t>
            </a:r>
            <a:endParaRPr i="1" sz="35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5"/>
          <p:cNvSpPr txBox="1"/>
          <p:nvPr>
            <p:ph idx="1" type="body"/>
          </p:nvPr>
        </p:nvSpPr>
        <p:spPr>
          <a:xfrm>
            <a:off x="632575" y="3060200"/>
            <a:ext cx="3989400" cy="254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Honor and celebrate students’ unique identities with myriad </a:t>
            </a:r>
            <a:r>
              <a:rPr lang="en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opportunities</a:t>
            </a:r>
            <a:r>
              <a:rPr lang="en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to showcase learning. </a:t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93" name="Google Shape;393;p55"/>
          <p:cNvSpPr/>
          <p:nvPr/>
        </p:nvSpPr>
        <p:spPr>
          <a:xfrm>
            <a:off x="204250" y="415125"/>
            <a:ext cx="8646900" cy="990000"/>
          </a:xfrm>
          <a:prstGeom prst="roundRect">
            <a:avLst>
              <a:gd fmla="val 16667" name="adj"/>
            </a:avLst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Authentic Assessment Opportunities</a:t>
            </a:r>
            <a:endParaRPr b="1" sz="37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94" name="Google Shape;39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4050" y="2048698"/>
            <a:ext cx="3010800" cy="40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6"/>
          <p:cNvSpPr txBox="1"/>
          <p:nvPr>
            <p:ph type="title"/>
          </p:nvPr>
        </p:nvSpPr>
        <p:spPr>
          <a:xfrm>
            <a:off x="281275" y="440200"/>
            <a:ext cx="4045200" cy="130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</a:rPr>
              <a:t>Did you know?</a:t>
            </a:r>
            <a:endParaRPr b="1">
              <a:solidFill>
                <a:srgbClr val="0097A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0" name="Google Shape;400;p56"/>
          <p:cNvSpPr txBox="1"/>
          <p:nvPr>
            <p:ph idx="2" type="body"/>
          </p:nvPr>
        </p:nvSpPr>
        <p:spPr>
          <a:xfrm>
            <a:off x="4717025" y="955900"/>
            <a:ext cx="42393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venir"/>
                <a:ea typeface="Avenir"/>
                <a:cs typeface="Avenir"/>
                <a:sym typeface="Avenir"/>
              </a:rPr>
              <a:t>Educational technology tools can be purchased with </a:t>
            </a:r>
            <a:br>
              <a:rPr lang="en" sz="2400">
                <a:latin typeface="Avenir"/>
                <a:ea typeface="Avenir"/>
                <a:cs typeface="Avenir"/>
                <a:sym typeface="Avenir"/>
              </a:rPr>
            </a:br>
            <a:r>
              <a:rPr lang="en" sz="2400">
                <a:latin typeface="Avenir"/>
                <a:ea typeface="Avenir"/>
                <a:cs typeface="Avenir"/>
                <a:sym typeface="Avenir"/>
              </a:rPr>
              <a:t>funds from:</a:t>
            </a:r>
            <a:endParaRPr sz="2400">
              <a:latin typeface="Avenir"/>
              <a:ea typeface="Avenir"/>
              <a:cs typeface="Avenir"/>
              <a:sym typeface="Avenir"/>
            </a:endParaRPr>
          </a:p>
          <a:p>
            <a:pPr indent="-358775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C1D"/>
              </a:buClr>
              <a:buSzPts val="2050"/>
              <a:buFont typeface="Avenir"/>
              <a:buChar char="●"/>
            </a:pPr>
            <a:r>
              <a:rPr lang="en" sz="2050">
                <a:solidFill>
                  <a:srgbClr val="1D1C1D"/>
                </a:solidFill>
                <a:latin typeface="Avenir"/>
                <a:ea typeface="Avenir"/>
                <a:cs typeface="Avenir"/>
                <a:sym typeface="Avenir"/>
              </a:rPr>
              <a:t>Title I</a:t>
            </a:r>
            <a:endParaRPr sz="2050">
              <a:solidFill>
                <a:srgbClr val="1D1C1D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58775" lvl="0" marL="45720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1D1C1D"/>
              </a:buClr>
              <a:buSzPts val="2050"/>
              <a:buFont typeface="Avenir"/>
              <a:buChar char="●"/>
            </a:pPr>
            <a:r>
              <a:rPr lang="en" sz="2050">
                <a:solidFill>
                  <a:srgbClr val="1D1C1D"/>
                </a:solidFill>
                <a:latin typeface="Avenir"/>
                <a:ea typeface="Avenir"/>
                <a:cs typeface="Avenir"/>
                <a:sym typeface="Avenir"/>
              </a:rPr>
              <a:t>Regional &amp; Corporate Grants</a:t>
            </a:r>
            <a:endParaRPr sz="2050">
              <a:solidFill>
                <a:srgbClr val="1D1C1D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58775" lvl="0" marL="45720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1D1C1D"/>
              </a:buClr>
              <a:buSzPts val="2050"/>
              <a:buFont typeface="Avenir"/>
              <a:buChar char="●"/>
            </a:pPr>
            <a:r>
              <a:rPr lang="en" sz="2050">
                <a:solidFill>
                  <a:srgbClr val="1D1C1D"/>
                </a:solidFill>
                <a:latin typeface="Avenir"/>
                <a:ea typeface="Avenir"/>
                <a:cs typeface="Avenir"/>
                <a:sym typeface="Avenir"/>
              </a:rPr>
              <a:t>ESSER II    Jan 2022</a:t>
            </a:r>
            <a:br>
              <a:rPr lang="en" sz="2050">
                <a:solidFill>
                  <a:srgbClr val="1D1C1D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" sz="1850">
                <a:solidFill>
                  <a:srgbClr val="1D1C1D"/>
                </a:solidFill>
                <a:latin typeface="Avenir"/>
                <a:ea typeface="Avenir"/>
                <a:cs typeface="Avenir"/>
                <a:sym typeface="Avenir"/>
              </a:rPr>
              <a:t>(Coronavirus Response &amp; Relief Supplemental Appropriations Act)</a:t>
            </a:r>
            <a:endParaRPr sz="1850">
              <a:solidFill>
                <a:srgbClr val="1D1C1D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58775" lvl="0" marL="45720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rgbClr val="1D1C1D"/>
              </a:buClr>
              <a:buSzPts val="2050"/>
              <a:buFont typeface="Avenir"/>
              <a:buChar char="●"/>
            </a:pPr>
            <a:r>
              <a:rPr lang="en" sz="2050">
                <a:solidFill>
                  <a:srgbClr val="1D1C1D"/>
                </a:solidFill>
                <a:latin typeface="Avenir"/>
                <a:ea typeface="Avenir"/>
                <a:cs typeface="Avenir"/>
                <a:sym typeface="Avenir"/>
              </a:rPr>
              <a:t>ESSER III    March 2022</a:t>
            </a:r>
            <a:br>
              <a:rPr lang="en" sz="2050">
                <a:solidFill>
                  <a:srgbClr val="1D1C1D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" sz="1850">
                <a:solidFill>
                  <a:srgbClr val="1D1C1D"/>
                </a:solidFill>
                <a:latin typeface="Avenir"/>
                <a:ea typeface="Avenir"/>
                <a:cs typeface="Avenir"/>
                <a:sym typeface="Avenir"/>
              </a:rPr>
              <a:t>(American Rescue Plan)</a:t>
            </a:r>
            <a:endParaRPr sz="33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01" name="Google Shape;401;p56"/>
          <p:cNvSpPr/>
          <p:nvPr/>
        </p:nvSpPr>
        <p:spPr>
          <a:xfrm>
            <a:off x="680050" y="2192175"/>
            <a:ext cx="3050100" cy="707700"/>
          </a:xfrm>
          <a:prstGeom prst="roundRect">
            <a:avLst>
              <a:gd fmla="val 16667" name="adj"/>
            </a:avLst>
          </a:prstGeom>
          <a:solidFill>
            <a:srgbClr val="FFA4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Grant Assistance</a:t>
            </a:r>
            <a:endParaRPr b="1" sz="2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2" name="Google Shape;402;p56"/>
          <p:cNvSpPr txBox="1"/>
          <p:nvPr/>
        </p:nvSpPr>
        <p:spPr>
          <a:xfrm>
            <a:off x="4495800" y="6366300"/>
            <a:ext cx="1779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44B0C9"/>
                </a:solidFill>
                <a:latin typeface="Raleway"/>
                <a:ea typeface="Raleway"/>
                <a:cs typeface="Raleway"/>
                <a:sym typeface="Raleway"/>
              </a:rPr>
              <a:t>aintech</a:t>
            </a:r>
            <a:endParaRPr sz="1500">
              <a:solidFill>
                <a:srgbClr val="44B0C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3" name="Google Shape;403;p56">
            <a:hlinkClick r:id="rId4"/>
          </p:cNvPr>
          <p:cNvSpPr/>
          <p:nvPr/>
        </p:nvSpPr>
        <p:spPr>
          <a:xfrm>
            <a:off x="680060" y="4655650"/>
            <a:ext cx="3050100" cy="707700"/>
          </a:xfrm>
          <a:prstGeom prst="roundRect">
            <a:avLst>
              <a:gd fmla="val 16667" name="adj"/>
            </a:avLst>
          </a:prstGeom>
          <a:solidFill>
            <a:srgbClr val="FFA4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Demo Program</a:t>
            </a:r>
            <a:endParaRPr b="1" sz="2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4" name="Google Shape;404;p56">
            <a:hlinkClick r:id="rId6"/>
          </p:cNvPr>
          <p:cNvSpPr/>
          <p:nvPr/>
        </p:nvSpPr>
        <p:spPr>
          <a:xfrm>
            <a:off x="680060" y="3423913"/>
            <a:ext cx="3050100" cy="707700"/>
          </a:xfrm>
          <a:prstGeom prst="roundRect">
            <a:avLst>
              <a:gd fmla="val 16667" name="adj"/>
            </a:avLst>
          </a:prstGeom>
          <a:solidFill>
            <a:srgbClr val="FFA4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Research-based Statements</a:t>
            </a:r>
            <a:endParaRPr b="1" sz="2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7"/>
          <p:cNvSpPr/>
          <p:nvPr/>
        </p:nvSpPr>
        <p:spPr>
          <a:xfrm>
            <a:off x="1154750" y="2193275"/>
            <a:ext cx="6847800" cy="1413300"/>
          </a:xfrm>
          <a:prstGeom prst="roundRect">
            <a:avLst>
              <a:gd fmla="val 16667" name="adj"/>
            </a:avLst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Free Learning Materials</a:t>
            </a:r>
            <a:endParaRPr b="1" sz="4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8"/>
          <p:cNvSpPr/>
          <p:nvPr/>
        </p:nvSpPr>
        <p:spPr>
          <a:xfrm>
            <a:off x="729450" y="268625"/>
            <a:ext cx="7685100" cy="705900"/>
          </a:xfrm>
          <a:prstGeom prst="roundRect">
            <a:avLst>
              <a:gd fmla="val 16667" name="adj"/>
            </a:avLst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Hummingbird Projects</a:t>
            </a:r>
            <a:endParaRPr b="1" sz="4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15" name="Google Shape;415;p5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3825" y="1283875"/>
            <a:ext cx="5196355" cy="3905375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58"/>
          <p:cNvSpPr/>
          <p:nvPr/>
        </p:nvSpPr>
        <p:spPr>
          <a:xfrm>
            <a:off x="3118135" y="5498600"/>
            <a:ext cx="3050100" cy="707700"/>
          </a:xfrm>
          <a:prstGeom prst="roundRect">
            <a:avLst>
              <a:gd fmla="val 16667" name="adj"/>
            </a:avLst>
          </a:prstGeom>
          <a:solidFill>
            <a:srgbClr val="FFA4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Hummingbird Projects</a:t>
            </a:r>
            <a:endParaRPr b="1" sz="2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9"/>
          <p:cNvSpPr/>
          <p:nvPr/>
        </p:nvSpPr>
        <p:spPr>
          <a:xfrm>
            <a:off x="729450" y="268625"/>
            <a:ext cx="7685100" cy="705900"/>
          </a:xfrm>
          <a:prstGeom prst="roundRect">
            <a:avLst>
              <a:gd fmla="val 16667" name="adj"/>
            </a:avLst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Finch Activities</a:t>
            </a:r>
            <a:endParaRPr b="1" sz="4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22" name="Google Shape;42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8650" y="1302088"/>
            <a:ext cx="5046695" cy="3868938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59"/>
          <p:cNvSpPr/>
          <p:nvPr/>
        </p:nvSpPr>
        <p:spPr>
          <a:xfrm>
            <a:off x="3118135" y="5498600"/>
            <a:ext cx="3050100" cy="707700"/>
          </a:xfrm>
          <a:prstGeom prst="roundRect">
            <a:avLst>
              <a:gd fmla="val 16667" name="adj"/>
            </a:avLst>
          </a:prstGeom>
          <a:solidFill>
            <a:srgbClr val="FFA4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Finch Activities</a:t>
            </a:r>
            <a:endParaRPr b="1" sz="2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0"/>
          <p:cNvSpPr/>
          <p:nvPr/>
        </p:nvSpPr>
        <p:spPr>
          <a:xfrm>
            <a:off x="729450" y="268625"/>
            <a:ext cx="7685100" cy="705900"/>
          </a:xfrm>
          <a:prstGeom prst="roundRect">
            <a:avLst>
              <a:gd fmla="val 16667" name="adj"/>
            </a:avLst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Resources</a:t>
            </a:r>
            <a:endParaRPr b="1" sz="4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29" name="Google Shape;429;p6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9798" y="1415013"/>
            <a:ext cx="5044401" cy="3534725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60"/>
          <p:cNvSpPr/>
          <p:nvPr/>
        </p:nvSpPr>
        <p:spPr>
          <a:xfrm>
            <a:off x="916560" y="5390225"/>
            <a:ext cx="3050100" cy="707700"/>
          </a:xfrm>
          <a:prstGeom prst="roundRect">
            <a:avLst>
              <a:gd fmla="val 16667" name="adj"/>
            </a:avLst>
          </a:prstGeom>
          <a:solidFill>
            <a:srgbClr val="FFA4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Hummingbird</a:t>
            </a:r>
            <a:endParaRPr b="1" sz="2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31" name="Google Shape;431;p60"/>
          <p:cNvSpPr/>
          <p:nvPr/>
        </p:nvSpPr>
        <p:spPr>
          <a:xfrm>
            <a:off x="5365535" y="5390225"/>
            <a:ext cx="3050100" cy="707700"/>
          </a:xfrm>
          <a:prstGeom prst="roundRect">
            <a:avLst>
              <a:gd fmla="val 16667" name="adj"/>
            </a:avLst>
          </a:prstGeom>
          <a:solidFill>
            <a:srgbClr val="FFA4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Finch</a:t>
            </a:r>
            <a:endParaRPr b="1" sz="2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1"/>
          <p:cNvSpPr/>
          <p:nvPr/>
        </p:nvSpPr>
        <p:spPr>
          <a:xfrm>
            <a:off x="204250" y="415125"/>
            <a:ext cx="8646900" cy="706500"/>
          </a:xfrm>
          <a:prstGeom prst="roundRect">
            <a:avLst>
              <a:gd fmla="val 16667" name="adj"/>
            </a:avLst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Free Professional Development</a:t>
            </a:r>
            <a:endParaRPr b="1" sz="4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37" name="Google Shape;437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112225"/>
            <a:ext cx="8839201" cy="2576036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61"/>
          <p:cNvSpPr/>
          <p:nvPr/>
        </p:nvSpPr>
        <p:spPr>
          <a:xfrm>
            <a:off x="916560" y="5390225"/>
            <a:ext cx="3050100" cy="707700"/>
          </a:xfrm>
          <a:prstGeom prst="roundRect">
            <a:avLst>
              <a:gd fmla="val 16667" name="adj"/>
            </a:avLst>
          </a:prstGeom>
          <a:solidFill>
            <a:srgbClr val="FFA4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Hummingbird</a:t>
            </a:r>
            <a:endParaRPr b="1" sz="2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39" name="Google Shape;439;p61"/>
          <p:cNvSpPr/>
          <p:nvPr/>
        </p:nvSpPr>
        <p:spPr>
          <a:xfrm>
            <a:off x="5365535" y="5390225"/>
            <a:ext cx="3050100" cy="707700"/>
          </a:xfrm>
          <a:prstGeom prst="roundRect">
            <a:avLst>
              <a:gd fmla="val 16667" name="adj"/>
            </a:avLst>
          </a:prstGeom>
          <a:solidFill>
            <a:srgbClr val="FFA4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Finch</a:t>
            </a:r>
            <a:endParaRPr b="1" sz="2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62"/>
          <p:cNvSpPr/>
          <p:nvPr/>
        </p:nvSpPr>
        <p:spPr>
          <a:xfrm>
            <a:off x="529050" y="427150"/>
            <a:ext cx="8085900" cy="706500"/>
          </a:xfrm>
          <a:prstGeom prst="roundRect">
            <a:avLst>
              <a:gd fmla="val 16667" name="adj"/>
            </a:avLst>
          </a:prstGeom>
          <a:solidFill>
            <a:srgbClr val="089BA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Questions?</a:t>
            </a:r>
            <a:endParaRPr b="1" sz="4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45" name="Google Shape;445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950" y="2113225"/>
            <a:ext cx="1982100" cy="198210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62"/>
          <p:cNvSpPr/>
          <p:nvPr/>
        </p:nvSpPr>
        <p:spPr>
          <a:xfrm>
            <a:off x="3046960" y="5074900"/>
            <a:ext cx="3050100" cy="707700"/>
          </a:xfrm>
          <a:prstGeom prst="roundRect">
            <a:avLst>
              <a:gd fmla="val 16667" name="adj"/>
            </a:avLst>
          </a:prstGeom>
          <a:solidFill>
            <a:srgbClr val="FFA4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 u="sng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Contact Us!</a:t>
            </a:r>
            <a:endParaRPr b="1" sz="2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/>
          <p:nvPr/>
        </p:nvSpPr>
        <p:spPr>
          <a:xfrm>
            <a:off x="17225" y="472975"/>
            <a:ext cx="9033600" cy="5319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20"/>
          <p:cNvPicPr preferRelativeResize="0"/>
          <p:nvPr/>
        </p:nvPicPr>
        <p:blipFill rotWithShape="1">
          <a:blip r:embed="rId3">
            <a:alphaModFix/>
          </a:blip>
          <a:srcRect b="79426" l="0" r="0" t="0"/>
          <a:stretch/>
        </p:blipFill>
        <p:spPr>
          <a:xfrm>
            <a:off x="166675" y="517650"/>
            <a:ext cx="8839199" cy="679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3487" y="1502725"/>
            <a:ext cx="1411675" cy="1262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70737" y="1499963"/>
            <a:ext cx="1411674" cy="126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02013" y="1523479"/>
            <a:ext cx="1985901" cy="1221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0438" y="1483150"/>
            <a:ext cx="1411676" cy="1302088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0"/>
          <p:cNvSpPr txBox="1"/>
          <p:nvPr/>
        </p:nvSpPr>
        <p:spPr>
          <a:xfrm>
            <a:off x="-1075" y="2897700"/>
            <a:ext cx="19860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A422"/>
                </a:solidFill>
                <a:latin typeface="Avenir"/>
                <a:ea typeface="Avenir"/>
                <a:cs typeface="Avenir"/>
                <a:sym typeface="Avenir"/>
              </a:rPr>
              <a:t>Learning materials</a:t>
            </a:r>
            <a:endParaRPr b="1" sz="1800">
              <a:solidFill>
                <a:srgbClr val="FFA42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A42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"/>
                <a:ea typeface="Avenir"/>
                <a:cs typeface="Avenir"/>
                <a:sym typeface="Avenir"/>
              </a:rPr>
              <a:t>Free classroom-</a:t>
            </a:r>
            <a:br>
              <a:rPr lang="en">
                <a:latin typeface="Avenir"/>
                <a:ea typeface="Avenir"/>
                <a:cs typeface="Avenir"/>
                <a:sym typeface="Avenir"/>
              </a:rPr>
            </a:br>
            <a:r>
              <a:rPr lang="en">
                <a:latin typeface="Avenir"/>
                <a:ea typeface="Avenir"/>
                <a:cs typeface="Avenir"/>
                <a:sym typeface="Avenir"/>
              </a:rPr>
              <a:t>tested and standards-aligned learning </a:t>
            </a:r>
            <a:r>
              <a:rPr lang="en">
                <a:latin typeface="Avenir"/>
                <a:ea typeface="Avenir"/>
                <a:cs typeface="Avenir"/>
                <a:sym typeface="Avenir"/>
              </a:rPr>
              <a:t>materials</a:t>
            </a:r>
            <a:r>
              <a:rPr lang="en">
                <a:latin typeface="Avenir"/>
                <a:ea typeface="Avenir"/>
                <a:cs typeface="Avenir"/>
                <a:sym typeface="Avenir"/>
              </a:rPr>
              <a:t>, including programming tutorials, and lesson plans.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5" name="Google Shape;115;p20"/>
          <p:cNvSpPr txBox="1"/>
          <p:nvPr/>
        </p:nvSpPr>
        <p:spPr>
          <a:xfrm>
            <a:off x="1865550" y="2866950"/>
            <a:ext cx="1737000" cy="28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A422"/>
                </a:solidFill>
                <a:latin typeface="Avenir"/>
                <a:ea typeface="Avenir"/>
                <a:cs typeface="Avenir"/>
                <a:sym typeface="Avenir"/>
              </a:rPr>
              <a:t>Low Floor &amp; High Ceiling</a:t>
            </a:r>
            <a:endParaRPr b="1" sz="1800">
              <a:solidFill>
                <a:srgbClr val="FFA42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"/>
                <a:ea typeface="Avenir"/>
                <a:cs typeface="Avenir"/>
                <a:sym typeface="Avenir"/>
              </a:rPr>
              <a:t>Absolute beginners can build or program a robot </a:t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"/>
                <a:ea typeface="Avenir"/>
                <a:cs typeface="Avenir"/>
                <a:sym typeface="Avenir"/>
              </a:rPr>
              <a:t>in minutes, but continue learning advanced </a:t>
            </a:r>
            <a:r>
              <a:rPr lang="en">
                <a:latin typeface="Avenir"/>
                <a:ea typeface="Avenir"/>
                <a:cs typeface="Avenir"/>
                <a:sym typeface="Avenir"/>
              </a:rPr>
              <a:t>engineering</a:t>
            </a:r>
            <a:r>
              <a:rPr lang="en">
                <a:latin typeface="Avenir"/>
                <a:ea typeface="Avenir"/>
                <a:cs typeface="Avenir"/>
                <a:sym typeface="Avenir"/>
              </a:rPr>
              <a:t> &amp; programming for years.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6" name="Google Shape;116;p20"/>
          <p:cNvSpPr txBox="1"/>
          <p:nvPr/>
        </p:nvSpPr>
        <p:spPr>
          <a:xfrm>
            <a:off x="3578850" y="2866950"/>
            <a:ext cx="2151600" cy="22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A422"/>
                </a:solidFill>
                <a:latin typeface="Avenir"/>
                <a:ea typeface="Avenir"/>
                <a:cs typeface="Avenir"/>
                <a:sym typeface="Avenir"/>
              </a:rPr>
              <a:t>True Interdisciplinary Learning</a:t>
            </a:r>
            <a:endParaRPr b="1" sz="1800">
              <a:solidFill>
                <a:srgbClr val="FFA42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"/>
                <a:ea typeface="Avenir"/>
                <a:cs typeface="Avenir"/>
                <a:sym typeface="Avenir"/>
              </a:rPr>
              <a:t>Integrate robotics and computer science into subjects from ELA to ecology, math to music, </a:t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"/>
                <a:ea typeface="Avenir"/>
                <a:cs typeface="Avenir"/>
                <a:sym typeface="Avenir"/>
              </a:rPr>
              <a:t>and beyond.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7" name="Google Shape;117;p20"/>
          <p:cNvSpPr txBox="1"/>
          <p:nvPr/>
        </p:nvSpPr>
        <p:spPr>
          <a:xfrm>
            <a:off x="5710825" y="2897700"/>
            <a:ext cx="17370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A422"/>
                </a:solidFill>
                <a:latin typeface="Avenir"/>
                <a:ea typeface="Avenir"/>
                <a:cs typeface="Avenir"/>
                <a:sym typeface="Avenir"/>
              </a:rPr>
              <a:t>Breaking Stereotypes</a:t>
            </a:r>
            <a:endParaRPr b="1" sz="1800">
              <a:solidFill>
                <a:srgbClr val="FFA42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"/>
                <a:ea typeface="Avenir"/>
                <a:cs typeface="Avenir"/>
                <a:sym typeface="Avenir"/>
              </a:rPr>
              <a:t>Our products were created to promote gender equality and diversity in computer science and robotics.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8" name="Google Shape;118;p20"/>
          <p:cNvSpPr txBox="1"/>
          <p:nvPr/>
        </p:nvSpPr>
        <p:spPr>
          <a:xfrm>
            <a:off x="7324363" y="2897700"/>
            <a:ext cx="18207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A422"/>
                </a:solidFill>
                <a:latin typeface="Avenir"/>
                <a:ea typeface="Avenir"/>
                <a:cs typeface="Avenir"/>
                <a:sym typeface="Avenir"/>
              </a:rPr>
              <a:t>Professional Development</a:t>
            </a:r>
            <a:endParaRPr b="1" sz="1800">
              <a:solidFill>
                <a:srgbClr val="FFA42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"/>
                <a:ea typeface="Avenir"/>
                <a:cs typeface="Avenir"/>
                <a:sym typeface="Avenir"/>
              </a:rPr>
              <a:t>Our team of educators provide virtual professional development, including classroom and school district integration planning.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19" name="Google Shape;119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28224" y="1484302"/>
            <a:ext cx="1411676" cy="1299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/>
          <p:nvPr/>
        </p:nvSpPr>
        <p:spPr>
          <a:xfrm>
            <a:off x="185400" y="261269"/>
            <a:ext cx="8646900" cy="870900"/>
          </a:xfrm>
          <a:prstGeom prst="roundRect">
            <a:avLst>
              <a:gd fmla="val 16667" name="adj"/>
            </a:avLst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Robotics is...</a:t>
            </a:r>
            <a:endParaRPr b="1" sz="4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25" name="Google Shape;12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9862" y="1301163"/>
            <a:ext cx="2534724" cy="19010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1"/>
          <p:cNvSpPr txBox="1"/>
          <p:nvPr/>
        </p:nvSpPr>
        <p:spPr>
          <a:xfrm>
            <a:off x="744413" y="3371188"/>
            <a:ext cx="34056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Collaborative</a:t>
            </a:r>
            <a:endParaRPr b="1" sz="2500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27" name="Google Shape;12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8224" y="1853899"/>
            <a:ext cx="1490821" cy="129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56652" y="1786738"/>
            <a:ext cx="1712944" cy="1426524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1"/>
          <p:cNvSpPr txBox="1"/>
          <p:nvPr/>
        </p:nvSpPr>
        <p:spPr>
          <a:xfrm>
            <a:off x="5268425" y="3371200"/>
            <a:ext cx="34056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2500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0" name="Google Shape;130;p21"/>
          <p:cNvSpPr txBox="1"/>
          <p:nvPr/>
        </p:nvSpPr>
        <p:spPr>
          <a:xfrm>
            <a:off x="2806050" y="5618225"/>
            <a:ext cx="34056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Engaging</a:t>
            </a:r>
            <a:endParaRPr b="1" sz="2500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descr="Star Eyes Emoji [Free Download All Emojis] | Emoji Island" id="131" name="Google Shape;131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3438" y="4087429"/>
            <a:ext cx="1490825" cy="13839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2" name="Google Shape;132;p21"/>
          <p:cNvGrpSpPr/>
          <p:nvPr/>
        </p:nvGrpSpPr>
        <p:grpSpPr>
          <a:xfrm>
            <a:off x="1624813" y="2112683"/>
            <a:ext cx="5768052" cy="3505537"/>
            <a:chOff x="1624813" y="1850433"/>
            <a:chExt cx="5768052" cy="3505537"/>
          </a:xfrm>
        </p:grpSpPr>
        <p:sp>
          <p:nvSpPr>
            <p:cNvPr id="133" name="Google Shape;133;p21"/>
            <p:cNvSpPr txBox="1"/>
            <p:nvPr/>
          </p:nvSpPr>
          <p:spPr>
            <a:xfrm>
              <a:off x="2598975" y="4786475"/>
              <a:ext cx="3819721" cy="56949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500">
                  <a:solidFill>
                    <a:schemeClr val="accent1"/>
                  </a:solidFill>
                  <a:latin typeface="Raleway"/>
                  <a:ea typeface="Raleway"/>
                  <a:cs typeface="Raleway"/>
                  <a:sym typeface="Raleway"/>
                </a:rPr>
                <a:t>For EVERYONE!</a:t>
              </a:r>
              <a:endParaRPr b="1" sz="25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pic>
          <p:nvPicPr>
            <p:cNvPr id="134" name="Google Shape;134;p21"/>
            <p:cNvPicPr preferRelativeResize="0"/>
            <p:nvPr/>
          </p:nvPicPr>
          <p:blipFill rotWithShape="1">
            <a:blip r:embed="rId7">
              <a:alphaModFix/>
            </a:blip>
            <a:srcRect b="0" l="0" r="0" t="13081"/>
            <a:stretch/>
          </p:blipFill>
          <p:spPr>
            <a:xfrm>
              <a:off x="1624813" y="1850433"/>
              <a:ext cx="5768052" cy="30414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/>
          <p:nvPr/>
        </p:nvSpPr>
        <p:spPr>
          <a:xfrm>
            <a:off x="185400" y="261269"/>
            <a:ext cx="8646900" cy="870900"/>
          </a:xfrm>
          <a:prstGeom prst="roundRect">
            <a:avLst>
              <a:gd fmla="val 16667" name="adj"/>
            </a:avLst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Robotics means...</a:t>
            </a:r>
            <a:endParaRPr b="1" sz="4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0" name="Google Shape;140;p22"/>
          <p:cNvSpPr txBox="1"/>
          <p:nvPr/>
        </p:nvSpPr>
        <p:spPr>
          <a:xfrm>
            <a:off x="744413" y="3371188"/>
            <a:ext cx="34056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Innovation</a:t>
            </a:r>
            <a:endParaRPr b="1" sz="2500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1" name="Google Shape;141;p22"/>
          <p:cNvSpPr txBox="1"/>
          <p:nvPr/>
        </p:nvSpPr>
        <p:spPr>
          <a:xfrm>
            <a:off x="5268425" y="3371200"/>
            <a:ext cx="34056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Real-World Connection</a:t>
            </a:r>
            <a:endParaRPr b="1" sz="2500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2" name="Google Shape;142;p22"/>
          <p:cNvSpPr txBox="1"/>
          <p:nvPr/>
        </p:nvSpPr>
        <p:spPr>
          <a:xfrm>
            <a:off x="2562900" y="5665300"/>
            <a:ext cx="3891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Patience &amp; Persistence</a:t>
            </a:r>
            <a:endParaRPr b="1" sz="2500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descr="🤔 - thinking face emoji - What does the thinking face emoji mean?" id="143" name="Google Shape;14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8750" y="4128925"/>
            <a:ext cx="1426501" cy="1426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rd Emoji [Free Download iPhone Emojis] | Emoji Island" id="144" name="Google Shape;14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3975" y="1719602"/>
            <a:ext cx="1426500" cy="1426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ownload Earth Globe Americas Emoji | Emoji Island" id="145" name="Google Shape;14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94725" y="1656343"/>
            <a:ext cx="1552999" cy="155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💸 Money with Wings Emoji on Apple iOS 10.2" id="146" name="Google Shape;146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29475" y="1576525"/>
            <a:ext cx="4158750" cy="415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/>
          <p:nvPr/>
        </p:nvSpPr>
        <p:spPr>
          <a:xfrm>
            <a:off x="736100" y="571325"/>
            <a:ext cx="7753500" cy="784200"/>
          </a:xfrm>
          <a:prstGeom prst="roundRect">
            <a:avLst>
              <a:gd fmla="val 16667" name="adj"/>
            </a:avLst>
          </a:prstGeom>
          <a:solidFill>
            <a:srgbClr val="089BA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Let’s meet the robots!</a:t>
            </a:r>
            <a:endParaRPr b="1" sz="5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52" name="Google Shape;15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2750" y="6001800"/>
            <a:ext cx="1005275" cy="78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3364" y="2164754"/>
            <a:ext cx="3758449" cy="2416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3"/>
          <p:cNvPicPr preferRelativeResize="0"/>
          <p:nvPr/>
        </p:nvPicPr>
        <p:blipFill rotWithShape="1">
          <a:blip r:embed="rId5">
            <a:alphaModFix/>
          </a:blip>
          <a:srcRect b="18498" l="5217" r="9676" t="16616"/>
          <a:stretch/>
        </p:blipFill>
        <p:spPr>
          <a:xfrm>
            <a:off x="4680934" y="2375497"/>
            <a:ext cx="3309702" cy="199545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4"/>
          <p:cNvSpPr/>
          <p:nvPr/>
        </p:nvSpPr>
        <p:spPr>
          <a:xfrm>
            <a:off x="1030050" y="537850"/>
            <a:ext cx="7083900" cy="995700"/>
          </a:xfrm>
          <a:prstGeom prst="roundRect">
            <a:avLst>
              <a:gd fmla="val 16667" name="adj"/>
            </a:avLst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Finch Robot 2.0</a:t>
            </a:r>
            <a:endParaRPr b="1" sz="6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60" name="Google Shape;16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2750" y="6001800"/>
            <a:ext cx="1005275" cy="78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77750" y="1889338"/>
            <a:ext cx="4788506" cy="3079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