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5143500" cx="9144000"/>
  <p:notesSz cx="6858000" cy="9144000"/>
  <p:embeddedFontLst>
    <p:embeddedFont>
      <p:font typeface="Roboto"/>
      <p:regular r:id="rId26"/>
      <p:bold r:id="rId27"/>
      <p:italic r:id="rId28"/>
      <p:boldItalic r:id="rId29"/>
    </p:embeddedFont>
    <p:embeddedFont>
      <p:font typeface="Ope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regular.fntdata"/><Relationship Id="rId25" Type="http://schemas.openxmlformats.org/officeDocument/2006/relationships/slide" Target="slides/slide21.xml"/><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7.xml"/><Relationship Id="rId33" Type="http://schemas.openxmlformats.org/officeDocument/2006/relationships/font" Target="fonts/OpenSans-boldItalic.fntdata"/><Relationship Id="rId10" Type="http://schemas.openxmlformats.org/officeDocument/2006/relationships/slide" Target="slides/slide6.xml"/><Relationship Id="rId32" Type="http://schemas.openxmlformats.org/officeDocument/2006/relationships/font" Target="fonts/OpenSans-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kewonder.com/dot"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kewonder.com/cue_the_cleverbot"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makewonder.com/class-connect/"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kewonder.com/compatibility/" TargetMode="External"/><Relationship Id="rId3" Type="http://schemas.openxmlformats.org/officeDocument/2006/relationships/hyperlink" Target="https://code.makewonder.com/landin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kewonder.com/class-connect/" TargetMode="External"/><Relationship Id="rId3" Type="http://schemas.openxmlformats.org/officeDocument/2006/relationships/hyperlink" Target="https://www.makewonder.com/freetrial/" TargetMode="External"/><Relationship Id="rId4" Type="http://schemas.openxmlformats.org/officeDocument/2006/relationships/hyperlink" Target="https://www.youtube.com/watch?v=VciHjiCvONQ"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open?id=1pabCoP05dLkd35qdD_v9TMC-2cEy6zNb"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ewonder.com/class-connect" TargetMode="External"/><Relationship Id="rId3" Type="http://schemas.openxmlformats.org/officeDocument/2006/relationships/hyperlink" Target="https://makewonder.com/class-connect"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ducation.makewonder.com/robotics-competition" TargetMode="External"/><Relationship Id="rId3" Type="http://schemas.openxmlformats.org/officeDocument/2006/relationships/hyperlink" Target="https://www.youtube.com/watch?v=MjXBriJQlf8"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2.ed.gov/policy/sectech/leg/perkins/index.html" TargetMode="External"/><Relationship Id="rId3" Type="http://schemas.openxmlformats.org/officeDocument/2006/relationships/hyperlink" Target="https://sites.ed.gov/idea/?src=search" TargetMode="External"/><Relationship Id="rId4" Type="http://schemas.openxmlformats.org/officeDocument/2006/relationships/hyperlink" Target="https://www2.ed.gov/programs/teacherqual/index.html" TargetMode="External"/><Relationship Id="rId5" Type="http://schemas.openxmlformats.org/officeDocument/2006/relationships/hyperlink" Target="https://www2.ed.gov/policy/elsec/leg/esea02/pg55.html" TargetMode="External"/><Relationship Id="rId6" Type="http://schemas.openxmlformats.org/officeDocument/2006/relationships/hyperlink" Target="https://www2.ed.gov/programs/titleiparta/index.htm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kewonder.com/about/"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ste.org/explore/In-the-classroom/6-reasons-for-coding-in-K-5-classrooms" TargetMode="External"/><Relationship Id="rId3" Type="http://schemas.openxmlformats.org/officeDocument/2006/relationships/hyperlink" Target="https://www.idtech.com/blog/5-reasons-your-child-should-learn-to-code"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kewonder.com/apps" TargetMode="External"/><Relationship Id="rId3" Type="http://schemas.openxmlformats.org/officeDocument/2006/relationships/hyperlink" Target="https://education.makewonder.com/curriculu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kewonder.com/apps" TargetMode="External"/><Relationship Id="rId3" Type="http://schemas.openxmlformats.org/officeDocument/2006/relationships/hyperlink" Target="https://education.makewonder.com/curriculum"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kewonder.com/compatibility/"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ducation.makewonder.com/curriculum/learn-to-code" TargetMode="External"/><Relationship Id="rId3" Type="http://schemas.openxmlformats.org/officeDocument/2006/relationships/hyperlink" Target="https://education.makewonder.com/curriculum/code-to-learn" TargetMode="External"/><Relationship Id="rId4" Type="http://schemas.openxmlformats.org/officeDocument/2006/relationships/hyperlink" Target="https://education.makewonder.com/assets/files/standardsAlignment.pdf" TargetMode="External"/><Relationship Id="rId5" Type="http://schemas.openxmlformats.org/officeDocument/2006/relationships/hyperlink" Target="https://education.makewonder.com/assets/files/WW_TEKS_ELA_Technology_Table_with_color_coding.pdf"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ducation.makewonder.com/curriculum/appliedrobotics" TargetMode="External"/><Relationship Id="rId3" Type="http://schemas.openxmlformats.org/officeDocument/2006/relationships/hyperlink" Target="https://education.makewonder.com/curriculum/code-to-learn?page=1&amp;product=Cu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kewonder.com/getting-started/dash/"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83eb383bf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g83eb383bf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ae750105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eae75010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more info on Dot, visit our website:  </a:t>
            </a:r>
            <a:r>
              <a:rPr lang="en" u="sng">
                <a:solidFill>
                  <a:schemeClr val="hlink"/>
                </a:solidFill>
                <a:hlinkClick r:id="rId2"/>
              </a:rPr>
              <a:t>https://www.makewonder.com/dot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f6095899e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f6095899e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more info on Cue, visit our website:  </a:t>
            </a:r>
            <a:r>
              <a:rPr lang="en" u="sng">
                <a:solidFill>
                  <a:schemeClr val="hlink"/>
                </a:solidFill>
                <a:hlinkClick r:id="rId2"/>
              </a:rPr>
              <a:t>https://www.makewonder.com/cue_the_cleverbot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f6095899e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f6095899e8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learn more about Class Connect, our custom learning management system for Dash &amp; Dot, please visit our web pages:</a:t>
            </a:r>
            <a:br>
              <a:rPr lang="en"/>
            </a:br>
            <a:r>
              <a:rPr lang="en" u="sng">
                <a:solidFill>
                  <a:schemeClr val="hlink"/>
                </a:solidFill>
                <a:hlinkClick r:id="rId2"/>
              </a:rPr>
              <a:t>www.makewonder.com/class-connect/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eae7501056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eae7501056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 see if your device is compatible with our robots, visit our website:</a:t>
            </a:r>
            <a:br>
              <a:rPr lang="en">
                <a:solidFill>
                  <a:schemeClr val="dk1"/>
                </a:solidFill>
              </a:rPr>
            </a:br>
            <a:r>
              <a:rPr lang="en" u="sng">
                <a:solidFill>
                  <a:schemeClr val="accent5"/>
                </a:solidFill>
                <a:hlinkClick r:id="rId2">
                  <a:extLst>
                    <a:ext uri="{A12FA001-AC4F-418D-AE19-62706E023703}">
                      <ahyp:hlinkClr val="tx"/>
                    </a:ext>
                  </a:extLst>
                </a:hlinkClick>
              </a:rPr>
              <a:t>https://www.makewonder.com/compatibility/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Both the Cue app and Blockly are available online</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code.makewonder.com</a:t>
            </a:r>
            <a:br>
              <a:rPr lang="en">
                <a:solidFill>
                  <a:schemeClr val="dk1"/>
                </a:solidFill>
              </a:rPr>
            </a:br>
            <a:br>
              <a:rPr lang="en">
                <a:solidFill>
                  <a:schemeClr val="dk1"/>
                </a:solidFill>
              </a:rPr>
            </a:br>
            <a:r>
              <a:rPr lang="en">
                <a:solidFill>
                  <a:schemeClr val="dk1"/>
                </a:solidFill>
              </a:rPr>
              <a:t>We recommend working in </a:t>
            </a:r>
            <a:r>
              <a:rPr b="1" lang="en">
                <a:solidFill>
                  <a:schemeClr val="dk1"/>
                </a:solidFill>
              </a:rPr>
              <a:t>teams of 3</a:t>
            </a:r>
            <a:r>
              <a:rPr lang="en">
                <a:solidFill>
                  <a:schemeClr val="dk1"/>
                </a:solidFill>
              </a:rPr>
              <a:t>.</a:t>
            </a:r>
            <a:br>
              <a:rPr lang="en">
                <a:solidFill>
                  <a:schemeClr val="dk1"/>
                </a:solidFill>
              </a:rPr>
            </a:br>
            <a:r>
              <a:rPr lang="en">
                <a:solidFill>
                  <a:schemeClr val="dk1"/>
                </a:solidFill>
              </a:rPr>
              <a:t>1. Driver - operates the bluetooth device, start/stop and changing code are the driver’s main responsibilities </a:t>
            </a:r>
            <a:br>
              <a:rPr lang="en">
                <a:solidFill>
                  <a:schemeClr val="dk1"/>
                </a:solidFill>
              </a:rPr>
            </a:br>
            <a:r>
              <a:rPr lang="en">
                <a:solidFill>
                  <a:schemeClr val="dk1"/>
                </a:solidFill>
              </a:rPr>
              <a:t>2. Handler - handles the robot on the floor. Making sure robot starts from same location, resets obstacles, etc</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3. Recorder - Completes any written requirements for a lesson/project. Video records completed projects, or can be in charge of </a:t>
            </a:r>
            <a:r>
              <a:rPr b="1" lang="en">
                <a:solidFill>
                  <a:schemeClr val="dk1"/>
                </a:solidFill>
              </a:rPr>
              <a:t>measuring</a:t>
            </a:r>
            <a:r>
              <a:rPr lang="en">
                <a:solidFill>
                  <a:schemeClr val="dk1"/>
                </a:solidFill>
              </a:rPr>
              <a:t> during the exercise (very important)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80fbf5056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80fbf5056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Designed for the award-winning Dash &amp; Dot robots and the kid-friendly Blockly programming app, </a:t>
            </a:r>
            <a:r>
              <a:rPr lang="en" u="sng">
                <a:solidFill>
                  <a:schemeClr val="hlink"/>
                </a:solidFill>
                <a:hlinkClick r:id="rId2"/>
              </a:rPr>
              <a:t>Class Connect</a:t>
            </a:r>
            <a:r>
              <a:rPr lang="en">
                <a:solidFill>
                  <a:schemeClr val="dk1"/>
                </a:solidFill>
              </a:rPr>
              <a:t> gives teachers a tool to understand where students are succeeding and struggling in real time. Gather all your students’ progress in one place, and discover the right standards-based lessons and resources for teaching every concept.</a:t>
            </a:r>
            <a:br>
              <a:rPr lang="en">
                <a:solidFill>
                  <a:schemeClr val="dk1"/>
                </a:solidFill>
              </a:rPr>
            </a:br>
            <a:r>
              <a:rPr lang="en" u="sng">
                <a:solidFill>
                  <a:schemeClr val="hlink"/>
                </a:solidFill>
                <a:hlinkClick r:id="rId3"/>
              </a:rPr>
              <a:t>FREE trials</a:t>
            </a:r>
            <a:r>
              <a:rPr lang="en">
                <a:solidFill>
                  <a:schemeClr val="dk1"/>
                </a:solidFill>
              </a:rPr>
              <a:t> are available for 30 days - encourage your current customers to give it a try.</a:t>
            </a:r>
            <a:br>
              <a:rPr lang="en">
                <a:solidFill>
                  <a:schemeClr val="dk1"/>
                </a:solidFill>
              </a:rPr>
            </a:br>
            <a:br>
              <a:rPr lang="en">
                <a:solidFill>
                  <a:schemeClr val="dk1"/>
                </a:solidFill>
              </a:rPr>
            </a:br>
            <a:r>
              <a:rPr lang="en">
                <a:solidFill>
                  <a:schemeClr val="dk1"/>
                </a:solidFill>
              </a:rPr>
              <a:t>Video direct link:</a:t>
            </a:r>
            <a:br>
              <a:rPr lang="en">
                <a:solidFill>
                  <a:schemeClr val="dk1"/>
                </a:solidFill>
              </a:rPr>
            </a:br>
            <a:r>
              <a:rPr lang="en" u="sng">
                <a:solidFill>
                  <a:schemeClr val="hlink"/>
                </a:solidFill>
                <a:hlinkClick r:id="rId4"/>
              </a:rPr>
              <a:t>https://www.youtube.com/watch?v=VciHjiCvONQ</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736f09d8ce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736f09d8ce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Direct video link:</a:t>
            </a:r>
            <a:br>
              <a:rPr lang="en">
                <a:solidFill>
                  <a:schemeClr val="dk1"/>
                </a:solidFill>
              </a:rPr>
            </a:br>
            <a:r>
              <a:rPr lang="en" u="sng">
                <a:solidFill>
                  <a:schemeClr val="hlink"/>
                </a:solidFill>
                <a:hlinkClick r:id="rId2"/>
              </a:rPr>
              <a:t>https://drive.google.com/open?id=1pabCoP05dLkd35qdD_v9TMC-2cEy6zNb</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eae7501056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eae7501056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Now with Math Activities, Class Connect is Wonder Workshop's teacher hub that enables you to Do More With Dash! </a:t>
            </a:r>
            <a:br>
              <a:rPr lang="en">
                <a:solidFill>
                  <a:schemeClr val="dk1"/>
                </a:solidFill>
                <a:latin typeface="Trebuchet MS"/>
                <a:ea typeface="Trebuchet MS"/>
                <a:cs typeface="Trebuchet MS"/>
                <a:sym typeface="Trebuchet MS"/>
              </a:rPr>
            </a:br>
            <a:r>
              <a:rPr lang="en">
                <a:solidFill>
                  <a:schemeClr val="dk1"/>
                </a:solidFill>
                <a:latin typeface="Trebuchet MS"/>
                <a:ea typeface="Trebuchet MS"/>
                <a:cs typeface="Trebuchet MS"/>
                <a:sym typeface="Trebuchet MS"/>
              </a:rPr>
              <a:t>Use coding to reinforce core curriculum concepts with fun and engaging challenges kids love! </a:t>
            </a:r>
            <a:br>
              <a:rPr lang="en">
                <a:solidFill>
                  <a:schemeClr val="dk1"/>
                </a:solidFill>
                <a:latin typeface="Trebuchet MS"/>
                <a:ea typeface="Trebuchet MS"/>
                <a:cs typeface="Trebuchet MS"/>
                <a:sym typeface="Trebuchet MS"/>
              </a:rPr>
            </a:br>
            <a:r>
              <a:rPr lang="en">
                <a:solidFill>
                  <a:schemeClr val="dk1"/>
                </a:solidFill>
                <a:latin typeface="Trebuchet MS"/>
                <a:ea typeface="Trebuchet MS"/>
                <a:cs typeface="Trebuchet MS"/>
                <a:sym typeface="Trebuchet MS"/>
              </a:rPr>
              <a:t>Start your free trial!</a:t>
            </a:r>
            <a:r>
              <a:rPr lang="en">
                <a:solidFill>
                  <a:schemeClr val="dk1"/>
                </a:solidFill>
                <a:uFill>
                  <a:noFill/>
                </a:uFill>
                <a:latin typeface="Trebuchet MS"/>
                <a:ea typeface="Trebuchet MS"/>
                <a:cs typeface="Trebuchet MS"/>
                <a:sym typeface="Trebuchet MS"/>
                <a:hlinkClick r:id="rId2">
                  <a:extLst>
                    <a:ext uri="{A12FA001-AC4F-418D-AE19-62706E023703}">
                      <ahyp:hlinkClr val="tx"/>
                    </a:ext>
                  </a:extLst>
                </a:hlinkClick>
              </a:rPr>
              <a:t> </a:t>
            </a:r>
            <a:r>
              <a:rPr lang="en" u="sng">
                <a:solidFill>
                  <a:srgbClr val="0097A7"/>
                </a:solidFill>
                <a:highlight>
                  <a:srgbClr val="FFFFFF"/>
                </a:highlight>
                <a:latin typeface="Trebuchet MS"/>
                <a:ea typeface="Trebuchet MS"/>
                <a:cs typeface="Trebuchet MS"/>
                <a:sym typeface="Trebuchet MS"/>
                <a:hlinkClick r:id="rId3">
                  <a:extLst>
                    <a:ext uri="{A12FA001-AC4F-418D-AE19-62706E023703}">
                      <ahyp:hlinkClr val="tx"/>
                    </a:ext>
                  </a:extLst>
                </a:hlinkClick>
              </a:rPr>
              <a:t>https://makewonder.com/class-connect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efcfcad38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efcfcad38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think of 'wonder' as that feeling you get when your world is opened a little wider. Like riding a bike for the first time, or taking that leap off the high dive… wonder is even more meaningful when you have to work for it. At Wonder Workshop, we’re engineering play to develop the next generation of innovators.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f6095899e8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f6095899e8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learn more about our annual competition please visit our website:  </a:t>
            </a:r>
            <a:r>
              <a:rPr lang="en" u="sng">
                <a:solidFill>
                  <a:schemeClr val="hlink"/>
                </a:solidFill>
                <a:hlinkClick r:id="rId2"/>
              </a:rPr>
              <a:t>https://education.makewonder.com/robotics-competition</a:t>
            </a:r>
            <a:br>
              <a:rPr lang="en"/>
            </a:br>
            <a:r>
              <a:rPr lang="en"/>
              <a:t>To hear from one of the WLRC coaches and her team please visit our YouTube page:  </a:t>
            </a:r>
            <a:r>
              <a:rPr lang="en" u="sng">
                <a:solidFill>
                  <a:schemeClr val="hlink"/>
                </a:solidFill>
                <a:hlinkClick r:id="rId3"/>
              </a:rPr>
              <a:t>https://www.youtube.com/watch?v=MjXBriJQlf8</a:t>
            </a:r>
            <a:br>
              <a:rPr lang="en"/>
            </a:b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f6095899e8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f6095899e8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Carl D. Perkins Career and Technical Education Act of 2006</a:t>
            </a:r>
            <a:br>
              <a:rPr lang="en">
                <a:solidFill>
                  <a:schemeClr val="dk1"/>
                </a:solidFill>
              </a:rPr>
            </a:br>
            <a:r>
              <a:rPr lang="en" u="sng">
                <a:solidFill>
                  <a:schemeClr val="accent5"/>
                </a:solidFill>
                <a:hlinkClick r:id="rId2">
                  <a:extLst>
                    <a:ext uri="{A12FA001-AC4F-418D-AE19-62706E023703}">
                      <ahyp:hlinkClr val="tx"/>
                    </a:ext>
                  </a:extLst>
                </a:hlinkClick>
              </a:rPr>
              <a:t>https://www2.ed.gov/policy/sectech/leg/perkins/index.html</a:t>
            </a:r>
            <a:br>
              <a:rPr lang="en">
                <a:solidFill>
                  <a:schemeClr val="dk1"/>
                </a:solidFill>
              </a:rPr>
            </a:br>
            <a:r>
              <a:rPr lang="en">
                <a:solidFill>
                  <a:schemeClr val="dk1"/>
                </a:solidFill>
              </a:rPr>
              <a:t>Individuals with Disabilities Education Act</a:t>
            </a:r>
            <a:br>
              <a:rPr lang="en">
                <a:solidFill>
                  <a:schemeClr val="dk1"/>
                </a:solidFill>
              </a:rPr>
            </a:br>
            <a:r>
              <a:rPr lang="en" u="sng">
                <a:solidFill>
                  <a:schemeClr val="accent5"/>
                </a:solidFill>
                <a:hlinkClick r:id="rId3">
                  <a:extLst>
                    <a:ext uri="{A12FA001-AC4F-418D-AE19-62706E023703}">
                      <ahyp:hlinkClr val="tx"/>
                    </a:ext>
                  </a:extLst>
                </a:hlinkClick>
              </a:rPr>
              <a:t>https://sites.ed.gov/idea/?src=search</a:t>
            </a:r>
            <a:br>
              <a:rPr lang="en">
                <a:solidFill>
                  <a:schemeClr val="dk1"/>
                </a:solidFill>
              </a:rPr>
            </a:br>
            <a:r>
              <a:rPr lang="en">
                <a:solidFill>
                  <a:schemeClr val="dk1"/>
                </a:solidFill>
              </a:rPr>
              <a:t>Title II (Sections 205 through 208) of the Higher Education Act</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accent5"/>
                </a:solidFill>
                <a:hlinkClick r:id="rId4">
                  <a:extLst>
                    <a:ext uri="{A12FA001-AC4F-418D-AE19-62706E023703}">
                      <ahyp:hlinkClr val="tx"/>
                    </a:ext>
                  </a:extLst>
                </a:hlinkClick>
              </a:rPr>
              <a:t>https://www2.ed.gov/programs/teacherqual/index.html</a:t>
            </a:r>
            <a:br>
              <a:rPr lang="en">
                <a:solidFill>
                  <a:schemeClr val="dk1"/>
                </a:solidFill>
              </a:rPr>
            </a:br>
            <a:r>
              <a:rPr lang="en">
                <a:solidFill>
                  <a:schemeClr val="dk1"/>
                </a:solidFill>
              </a:rPr>
              <a:t>Part B — 21st Century Community Learning Centers</a:t>
            </a:r>
            <a:br>
              <a:rPr lang="en">
                <a:solidFill>
                  <a:schemeClr val="dk1"/>
                </a:solidFill>
              </a:rPr>
            </a:br>
            <a:r>
              <a:rPr lang="en" u="sng">
                <a:solidFill>
                  <a:schemeClr val="accent5"/>
                </a:solidFill>
                <a:hlinkClick r:id="rId5">
                  <a:extLst>
                    <a:ext uri="{A12FA001-AC4F-418D-AE19-62706E023703}">
                      <ahyp:hlinkClr val="tx"/>
                    </a:ext>
                  </a:extLst>
                </a:hlinkClick>
              </a:rPr>
              <a:t>https://www2.ed.gov/policy/elsec/leg/esea02/pg55.html</a:t>
            </a:r>
            <a:br>
              <a:rPr lang="en">
                <a:solidFill>
                  <a:schemeClr val="dk1"/>
                </a:solidFill>
              </a:rPr>
            </a:br>
            <a:r>
              <a:rPr lang="en">
                <a:solidFill>
                  <a:schemeClr val="dk1"/>
                </a:solidFill>
              </a:rPr>
              <a:t>Title I Improving Basic Programs Operated by Local Educational Agencies</a:t>
            </a:r>
            <a:br>
              <a:rPr lang="en">
                <a:solidFill>
                  <a:schemeClr val="dk1"/>
                </a:solidFill>
              </a:rPr>
            </a:br>
            <a:r>
              <a:rPr lang="en" u="sng">
                <a:solidFill>
                  <a:schemeClr val="accent5"/>
                </a:solidFill>
                <a:hlinkClick r:id="rId6">
                  <a:extLst>
                    <a:ext uri="{A12FA001-AC4F-418D-AE19-62706E023703}">
                      <ahyp:hlinkClr val="tx"/>
                    </a:ext>
                  </a:extLst>
                </a:hlinkClick>
              </a:rPr>
              <a:t>https://www2.ed.gov/programs/titleiparta/index.html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eaa8dda09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eaa8dda09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Founded in 2012, Wonder Workshop is a dynamic startup made up of passionate and motivated team members. Although we began in the obligatory Silicon Valley garage, with ideas jotted down on the necessary napkin manifesto, Wonder Workshop has grown up and is headquartered in sunny San Mateo, CA, with offices around the globe. And our small, but mighty robots have reached far and wide.</a:t>
            </a:r>
            <a:endParaRPr/>
          </a:p>
          <a:p>
            <a:pPr indent="0" lvl="0" marL="0" rtl="0" algn="l">
              <a:spcBef>
                <a:spcPts val="0"/>
              </a:spcBef>
              <a:spcAft>
                <a:spcPts val="0"/>
              </a:spcAft>
              <a:buNone/>
            </a:pPr>
            <a:r>
              <a:rPr lang="en" u="sng">
                <a:solidFill>
                  <a:schemeClr val="hlink"/>
                </a:solidFill>
                <a:hlinkClick r:id="rId2"/>
              </a:rPr>
              <a:t>https://www.makewonder.com/about/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efcfcad3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efcfcad3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On December 27th, 2020, the Coronavirus Response and Relief Supplemental Appropriations (CRRSA) was signed into law. Through this program, educators, including state and local governments, can access a second round of COVID-19 relief funds for K–12 schools. These Elementary and Secondary School Emergency Relief (ESSER) II funds are available for costs dating back to March 13, 2020. State educational agencies (SEAs) may award funds to local educational agencies (LEAs) until January 2022.</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55d497a8e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55d497a8e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reach me weekdays. 8:00-5:00 central time. (847) 624-5854 when I am not on the road.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eae7501056_0_1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 u="sng">
                <a:solidFill>
                  <a:schemeClr val="hlink"/>
                </a:solidFill>
                <a:hlinkClick r:id="rId2"/>
              </a:rPr>
              <a:t>6 reasons for coding in K-5 classrooms</a:t>
            </a:r>
            <a:r>
              <a:rPr lang="en"/>
              <a:t> by Team ISTE (International Society for Technology in Education) </a:t>
            </a:r>
            <a:br>
              <a:rPr lang="en"/>
            </a:br>
            <a:r>
              <a:rPr lang="en" u="sng">
                <a:solidFill>
                  <a:schemeClr val="hlink"/>
                </a:solidFill>
                <a:hlinkClick r:id="rId3"/>
              </a:rPr>
              <a:t>Coding for kids: Reasons kids should get started, and how they can find success</a:t>
            </a:r>
            <a:r>
              <a:rPr lang="en"/>
              <a:t> from iDTech - the world's go-to summer STEM educator.</a:t>
            </a:r>
            <a:br>
              <a:rPr lang="en"/>
            </a:br>
            <a:endParaRPr/>
          </a:p>
        </p:txBody>
      </p:sp>
      <p:sp>
        <p:nvSpPr>
          <p:cNvPr id="78" name="Google Shape;78;geae7501056_0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eaa8dda09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eaa8dda09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Our apps (Go, Path, Xylo, Wonder, Blockly and Cue) are FREE and collect no student data</a:t>
            </a:r>
            <a:br>
              <a:rPr lang="en">
                <a:solidFill>
                  <a:schemeClr val="dk1"/>
                </a:solidFill>
              </a:rPr>
            </a:br>
            <a:r>
              <a:rPr lang="en">
                <a:solidFill>
                  <a:schemeClr val="dk1"/>
                </a:solidFill>
              </a:rPr>
              <a:t>“Go” and “Path” apps are non-reading apps - perfect for pre-K and younger learners.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Learn more about our apps online</a:t>
            </a:r>
            <a:br>
              <a:rPr lang="en">
                <a:solidFill>
                  <a:schemeClr val="dk1"/>
                </a:solidFill>
              </a:rPr>
            </a:br>
            <a:r>
              <a:rPr lang="en" u="sng">
                <a:solidFill>
                  <a:schemeClr val="hlink"/>
                </a:solidFill>
                <a:hlinkClick r:id="rId2"/>
              </a:rPr>
              <a:t>https://www.makewonder.com/apps</a:t>
            </a:r>
            <a:br>
              <a:rPr lang="en">
                <a:solidFill>
                  <a:schemeClr val="dk1"/>
                </a:solidFill>
              </a:rPr>
            </a:br>
            <a:r>
              <a:rPr lang="en">
                <a:solidFill>
                  <a:schemeClr val="dk1"/>
                </a:solidFill>
              </a:rPr>
              <a:t>See our curriculum offerings online:  </a:t>
            </a:r>
            <a:br>
              <a:rPr lang="en">
                <a:solidFill>
                  <a:schemeClr val="dk1"/>
                </a:solidFill>
              </a:rPr>
            </a:br>
            <a:r>
              <a:rPr lang="en" u="sng">
                <a:solidFill>
                  <a:schemeClr val="hlink"/>
                </a:solidFill>
                <a:hlinkClick r:id="rId3"/>
              </a:rPr>
              <a:t>https://education.makewonder.com/curriculum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f6095899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f6095899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Our apps (Go, Path, Xylo, Wonder, Blockly and Cue) are FREE and collect no student data</a:t>
            </a:r>
            <a:br>
              <a:rPr lang="en">
                <a:solidFill>
                  <a:schemeClr val="dk1"/>
                </a:solidFill>
              </a:rPr>
            </a:br>
            <a:r>
              <a:rPr lang="en">
                <a:solidFill>
                  <a:schemeClr val="dk1"/>
                </a:solidFill>
              </a:rPr>
              <a:t>“Go” and “Path” apps are non-reading apps - perfect for pre-K and younger learners.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Learn more about our apps online</a:t>
            </a:r>
            <a:br>
              <a:rPr lang="en">
                <a:solidFill>
                  <a:schemeClr val="dk1"/>
                </a:solidFill>
              </a:rPr>
            </a:br>
            <a:r>
              <a:rPr lang="en" u="sng">
                <a:solidFill>
                  <a:schemeClr val="hlink"/>
                </a:solidFill>
                <a:hlinkClick r:id="rId2"/>
              </a:rPr>
              <a:t>https://www.makewonder.com/apps</a:t>
            </a:r>
            <a:br>
              <a:rPr lang="en">
                <a:solidFill>
                  <a:schemeClr val="dk1"/>
                </a:solidFill>
              </a:rPr>
            </a:br>
            <a:r>
              <a:rPr lang="en">
                <a:solidFill>
                  <a:schemeClr val="dk1"/>
                </a:solidFill>
              </a:rPr>
              <a:t>See our curriculum offerings online:  </a:t>
            </a:r>
            <a:br>
              <a:rPr lang="en">
                <a:solidFill>
                  <a:schemeClr val="dk1"/>
                </a:solidFill>
              </a:rPr>
            </a:br>
            <a:r>
              <a:rPr lang="en" u="sng">
                <a:solidFill>
                  <a:schemeClr val="hlink"/>
                </a:solidFill>
                <a:hlinkClick r:id="rId3"/>
              </a:rPr>
              <a:t>https://education.makewonder.com/curriculum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f6095899e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f6095899e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a:t>
            </a:r>
            <a:r>
              <a:rPr b="1" lang="en"/>
              <a:t>free in-app challenges</a:t>
            </a:r>
            <a:r>
              <a:rPr lang="en"/>
              <a:t> give kids hundreds of hours of STEM learning in fun and engaging ways. </a:t>
            </a:r>
            <a:br>
              <a:rPr lang="en"/>
            </a:br>
            <a:r>
              <a:rPr lang="en"/>
              <a:t>Students can give Dash, Cue, and Dot voice commands, explore loops, events, conditionals, variables and sequences. It’s more than learning to code. </a:t>
            </a:r>
            <a:br>
              <a:rPr lang="en"/>
            </a:br>
            <a:r>
              <a:rPr lang="en"/>
              <a:t>Our robots and their companion apps offer kids an open-ended learning platform that makes tech knowledge simple and accessible, helping kids grow into confident creative architects.</a:t>
            </a:r>
            <a:endParaRPr/>
          </a:p>
          <a:p>
            <a:pPr indent="0" lvl="0" marL="0" rtl="0" algn="l">
              <a:spcBef>
                <a:spcPts val="0"/>
              </a:spcBef>
              <a:spcAft>
                <a:spcPts val="0"/>
              </a:spcAft>
              <a:buClr>
                <a:schemeClr val="dk1"/>
              </a:buClr>
              <a:buSzPts val="1100"/>
              <a:buFont typeface="Arial"/>
              <a:buNone/>
            </a:pPr>
            <a:r>
              <a:rPr lang="en"/>
              <a:t>The apps are available in the Apple App Store, Google Play Store, Microsoft Store, and the Amazon appstore.</a:t>
            </a:r>
            <a:br>
              <a:rPr lang="en"/>
            </a:br>
            <a:r>
              <a:rPr lang="en"/>
              <a:t>To determine if your device will run our apps please visit our compatibility page:  </a:t>
            </a:r>
            <a:r>
              <a:rPr lang="en" u="sng">
                <a:solidFill>
                  <a:schemeClr val="hlink"/>
                </a:solidFill>
                <a:hlinkClick r:id="rId2"/>
              </a:rPr>
              <a:t>https://www.makewonder.com/compatibility/</a:t>
            </a:r>
            <a:endParaRPr/>
          </a:p>
          <a:p>
            <a:pPr indent="0" lvl="0" marL="0" rtl="0" algn="l">
              <a:spcBef>
                <a:spcPts val="0"/>
              </a:spcBef>
              <a:spcAft>
                <a:spcPts val="0"/>
              </a:spcAft>
              <a:buNone/>
            </a:pPr>
            <a:br>
              <a:rPr lang="en"/>
            </a:b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f6095899e8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f6095899e8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a:t>
            </a:r>
            <a:r>
              <a:rPr i="1" lang="en">
                <a:solidFill>
                  <a:schemeClr val="dk1"/>
                </a:solidFill>
              </a:rPr>
              <a:t>Path</a:t>
            </a:r>
            <a:r>
              <a:rPr lang="en">
                <a:solidFill>
                  <a:schemeClr val="dk1"/>
                </a:solidFill>
              </a:rPr>
              <a:t>, </a:t>
            </a:r>
            <a:r>
              <a:rPr i="1" lang="en">
                <a:solidFill>
                  <a:schemeClr val="dk1"/>
                </a:solidFill>
              </a:rPr>
              <a:t>Blockly</a:t>
            </a:r>
            <a:r>
              <a:rPr lang="en">
                <a:solidFill>
                  <a:schemeClr val="dk1"/>
                </a:solidFill>
              </a:rPr>
              <a:t>, </a:t>
            </a:r>
            <a:r>
              <a:rPr i="1" lang="en">
                <a:solidFill>
                  <a:schemeClr val="dk1"/>
                </a:solidFill>
              </a:rPr>
              <a:t>Wonder</a:t>
            </a:r>
            <a:r>
              <a:rPr lang="en">
                <a:solidFill>
                  <a:schemeClr val="dk1"/>
                </a:solidFill>
              </a:rPr>
              <a:t> and </a:t>
            </a:r>
            <a:r>
              <a:rPr i="1" lang="en">
                <a:solidFill>
                  <a:schemeClr val="dk1"/>
                </a:solidFill>
              </a:rPr>
              <a:t>Cue</a:t>
            </a:r>
            <a:r>
              <a:rPr lang="en">
                <a:solidFill>
                  <a:schemeClr val="dk1"/>
                </a:solidFill>
              </a:rPr>
              <a:t> apps all contain </a:t>
            </a:r>
            <a:r>
              <a:rPr b="1" lang="en">
                <a:solidFill>
                  <a:schemeClr val="dk1"/>
                </a:solidFill>
              </a:rPr>
              <a:t>basic challenges</a:t>
            </a:r>
            <a:r>
              <a:rPr lang="en">
                <a:solidFill>
                  <a:schemeClr val="dk1"/>
                </a:solidFill>
              </a:rPr>
              <a:t> to properly introduce students to the basic functions of the robot.</a:t>
            </a:r>
            <a:br>
              <a:rPr lang="en">
                <a:solidFill>
                  <a:schemeClr val="dk1"/>
                </a:solidFill>
              </a:rPr>
            </a:br>
            <a:r>
              <a:rPr b="1" i="1" lang="en">
                <a:solidFill>
                  <a:srgbClr val="FF0000"/>
                </a:solidFill>
              </a:rPr>
              <a:t>This is the very best way to teach yourself to use our robots. Download the app, connect the robots, complete the puzzles, it’s that easy :)</a:t>
            </a:r>
            <a:br>
              <a:rPr lang="en">
                <a:solidFill>
                  <a:schemeClr val="dk1"/>
                </a:solidFill>
              </a:rPr>
            </a:br>
            <a:br>
              <a:rPr lang="en">
                <a:solidFill>
                  <a:schemeClr val="dk1"/>
                </a:solidFill>
              </a:rPr>
            </a:br>
            <a:r>
              <a:rPr lang="en">
                <a:solidFill>
                  <a:schemeClr val="dk1"/>
                </a:solidFill>
              </a:rPr>
              <a:t>To learn more about our Challenge Cards and Teachers guide visit our website:  </a:t>
            </a:r>
            <a:r>
              <a:rPr lang="en" u="sng">
                <a:solidFill>
                  <a:schemeClr val="accent5"/>
                </a:solidFill>
                <a:hlinkClick r:id="rId2">
                  <a:extLst>
                    <a:ext uri="{A12FA001-AC4F-418D-AE19-62706E023703}">
                      <ahyp:hlinkClr val="tx"/>
                    </a:ext>
                  </a:extLst>
                </a:hlinkClick>
              </a:rPr>
              <a:t>https://education.makewonder.com/curriculum/learn-to-code</a:t>
            </a:r>
            <a:br>
              <a:rPr lang="en">
                <a:solidFill>
                  <a:schemeClr val="dk1"/>
                </a:solidFill>
              </a:rPr>
            </a:br>
            <a:br>
              <a:rPr lang="en">
                <a:solidFill>
                  <a:schemeClr val="dk1"/>
                </a:solidFill>
              </a:rPr>
            </a:br>
            <a:r>
              <a:rPr lang="en">
                <a:solidFill>
                  <a:schemeClr val="dk1"/>
                </a:solidFill>
              </a:rPr>
              <a:t>To learn more about our Code to Learn Lesson Library visit our website:  </a:t>
            </a:r>
            <a:r>
              <a:rPr lang="en" u="sng">
                <a:solidFill>
                  <a:schemeClr val="accent5"/>
                </a:solidFill>
                <a:hlinkClick r:id="rId3">
                  <a:extLst>
                    <a:ext uri="{A12FA001-AC4F-418D-AE19-62706E023703}">
                      <ahyp:hlinkClr val="tx"/>
                    </a:ext>
                  </a:extLst>
                </a:hlinkClick>
              </a:rPr>
              <a:t>https://education.makewonder.com/curriculum/code-to-learn</a:t>
            </a:r>
            <a:br>
              <a:rPr lang="en">
                <a:solidFill>
                  <a:schemeClr val="dk1"/>
                </a:solidFill>
              </a:rPr>
            </a:br>
            <a:br>
              <a:rPr lang="en">
                <a:solidFill>
                  <a:schemeClr val="dk1"/>
                </a:solidFill>
              </a:rPr>
            </a:br>
            <a:r>
              <a:rPr lang="en">
                <a:solidFill>
                  <a:schemeClr val="dk1"/>
                </a:solidFill>
              </a:rPr>
              <a:t>Detailed Concepts and </a:t>
            </a:r>
            <a:r>
              <a:rPr lang="en" u="sng">
                <a:solidFill>
                  <a:schemeClr val="hlink"/>
                </a:solidFill>
                <a:hlinkClick r:id="rId4"/>
              </a:rPr>
              <a:t>Standards Alignment PDF</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5"/>
              </a:rPr>
              <a:t>TEKS Alignment</a:t>
            </a:r>
            <a:endParaRPr>
              <a:solidFill>
                <a:schemeClr val="dk1"/>
              </a:solidFill>
            </a:endParaRPr>
          </a:p>
          <a:p>
            <a:pPr indent="0" lvl="0" marL="0" rtl="0" algn="l">
              <a:spcBef>
                <a:spcPts val="0"/>
              </a:spcBef>
              <a:spcAft>
                <a:spcPts val="0"/>
              </a:spcAft>
              <a:buNone/>
            </a:pPr>
            <a:br>
              <a:rPr lang="en">
                <a:solidFill>
                  <a:schemeClr val="dk1"/>
                </a:solidFill>
              </a:rPr>
            </a:br>
            <a:br>
              <a:rPr lang="en"/>
            </a:b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f6095899e8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f6095899e8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Cue app has an extensive set of challenges to properly introduce each tool in sequence. Once mastered, the Cue Applied Robotics can be introduced.</a:t>
            </a:r>
            <a:br>
              <a:rPr lang="en">
                <a:solidFill>
                  <a:schemeClr val="dk1"/>
                </a:solidFill>
              </a:rPr>
            </a:br>
            <a:br>
              <a:rPr lang="en">
                <a:solidFill>
                  <a:schemeClr val="dk1"/>
                </a:solidFill>
              </a:rPr>
            </a:br>
            <a:r>
              <a:rPr lang="en">
                <a:solidFill>
                  <a:schemeClr val="dk1"/>
                </a:solidFill>
              </a:rPr>
              <a:t>To learn more about our curriculum for Cue visit our website:  </a:t>
            </a:r>
            <a:r>
              <a:rPr lang="en" u="sng">
                <a:solidFill>
                  <a:schemeClr val="accent5"/>
                </a:solidFill>
                <a:hlinkClick r:id="rId2">
                  <a:extLst>
                    <a:ext uri="{A12FA001-AC4F-418D-AE19-62706E023703}">
                      <ahyp:hlinkClr val="tx"/>
                    </a:ext>
                  </a:extLst>
                </a:hlinkClick>
              </a:rPr>
              <a:t>https://education.makewonder.com/curriculum/appliedrobotics</a:t>
            </a:r>
            <a:br>
              <a:rPr lang="en">
                <a:solidFill>
                  <a:schemeClr val="dk1"/>
                </a:solidFill>
              </a:rPr>
            </a:br>
            <a:br>
              <a:rPr lang="en">
                <a:solidFill>
                  <a:schemeClr val="dk1"/>
                </a:solidFill>
              </a:rPr>
            </a:br>
            <a:r>
              <a:rPr lang="en">
                <a:solidFill>
                  <a:schemeClr val="dk1"/>
                </a:solidFill>
              </a:rPr>
              <a:t>To learn more about our Code to Learn Lesson Library visit our website:  </a:t>
            </a:r>
            <a:r>
              <a:rPr lang="en" u="sng">
                <a:solidFill>
                  <a:schemeClr val="accent5"/>
                </a:solidFill>
                <a:hlinkClick r:id="rId3">
                  <a:extLst>
                    <a:ext uri="{A12FA001-AC4F-418D-AE19-62706E023703}">
                      <ahyp:hlinkClr val="tx"/>
                    </a:ext>
                  </a:extLst>
                </a:hlinkClick>
              </a:rPr>
              <a:t>https://education.makewonder.com/curriculum/code-to-learn?page=1&amp;product=Cue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eaa8dda09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eaa8dda09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more info on Dash, visit our website:  </a:t>
            </a:r>
            <a:r>
              <a:rPr lang="en" u="sng">
                <a:solidFill>
                  <a:schemeClr val="hlink"/>
                </a:solidFill>
                <a:hlinkClick r:id="rId2"/>
              </a:rPr>
              <a:t>https://www.makewonder.com/getting-started/dash/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0" name="Shape 50"/>
        <p:cNvGrpSpPr/>
        <p:nvPr/>
      </p:nvGrpSpPr>
      <p:grpSpPr>
        <a:xfrm>
          <a:off x="0" y="0"/>
          <a:ext cx="0" cy="0"/>
          <a:chOff x="0" y="0"/>
          <a:chExt cx="0" cy="0"/>
        </a:xfrm>
      </p:grpSpPr>
      <p:sp>
        <p:nvSpPr>
          <p:cNvPr id="51" name="Google Shape;51;p13"/>
          <p:cNvSpPr txBox="1"/>
          <p:nvPr>
            <p:ph type="title"/>
          </p:nvPr>
        </p:nvSpPr>
        <p:spPr>
          <a:xfrm>
            <a:off x="800099" y="895350"/>
            <a:ext cx="5664900" cy="7119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rgbClr val="3F5366"/>
              </a:buClr>
              <a:buSzPts val="2100"/>
              <a:buFont typeface="Verdana"/>
              <a:buNone/>
              <a:defRPr b="0" i="0" sz="2100" u="none" cap="none" strike="noStrike">
                <a:solidFill>
                  <a:srgbClr val="3F5366"/>
                </a:solidFill>
                <a:latin typeface="Arial"/>
                <a:ea typeface="Arial"/>
                <a:cs typeface="Arial"/>
                <a:sym typeface="Arial"/>
              </a:defRPr>
            </a:lvl1pPr>
            <a:lvl2pPr lvl="1" marR="0" rtl="0" algn="l">
              <a:lnSpc>
                <a:spcPct val="90000"/>
              </a:lnSpc>
              <a:spcBef>
                <a:spcPts val="0"/>
              </a:spcBef>
              <a:spcAft>
                <a:spcPts val="0"/>
              </a:spcAft>
              <a:buClr>
                <a:srgbClr val="767171"/>
              </a:buClr>
              <a:buSzPts val="3300"/>
              <a:buFont typeface="Roboto"/>
              <a:buNone/>
              <a:defRPr b="0" i="0" sz="3300" u="none" cap="none" strike="noStrike">
                <a:solidFill>
                  <a:srgbClr val="767171"/>
                </a:solidFill>
                <a:latin typeface="Roboto"/>
                <a:ea typeface="Roboto"/>
                <a:cs typeface="Roboto"/>
                <a:sym typeface="Roboto"/>
              </a:defRPr>
            </a:lvl2pPr>
            <a:lvl3pPr lvl="2" marR="0" rtl="0" algn="l">
              <a:lnSpc>
                <a:spcPct val="90000"/>
              </a:lnSpc>
              <a:spcBef>
                <a:spcPts val="0"/>
              </a:spcBef>
              <a:spcAft>
                <a:spcPts val="0"/>
              </a:spcAft>
              <a:buClr>
                <a:srgbClr val="767171"/>
              </a:buClr>
              <a:buSzPts val="3300"/>
              <a:buFont typeface="Roboto"/>
              <a:buNone/>
              <a:defRPr b="0" i="0" sz="3300" u="none" cap="none" strike="noStrike">
                <a:solidFill>
                  <a:srgbClr val="767171"/>
                </a:solidFill>
                <a:latin typeface="Roboto"/>
                <a:ea typeface="Roboto"/>
                <a:cs typeface="Roboto"/>
                <a:sym typeface="Roboto"/>
              </a:defRPr>
            </a:lvl3pPr>
            <a:lvl4pPr lvl="3" marR="0" rtl="0" algn="l">
              <a:lnSpc>
                <a:spcPct val="90000"/>
              </a:lnSpc>
              <a:spcBef>
                <a:spcPts val="0"/>
              </a:spcBef>
              <a:spcAft>
                <a:spcPts val="0"/>
              </a:spcAft>
              <a:buClr>
                <a:srgbClr val="767171"/>
              </a:buClr>
              <a:buSzPts val="3300"/>
              <a:buFont typeface="Roboto"/>
              <a:buNone/>
              <a:defRPr b="0" i="0" sz="3300" u="none" cap="none" strike="noStrike">
                <a:solidFill>
                  <a:srgbClr val="767171"/>
                </a:solidFill>
                <a:latin typeface="Roboto"/>
                <a:ea typeface="Roboto"/>
                <a:cs typeface="Roboto"/>
                <a:sym typeface="Roboto"/>
              </a:defRPr>
            </a:lvl4pPr>
            <a:lvl5pPr lvl="4" marR="0" rtl="0" algn="l">
              <a:lnSpc>
                <a:spcPct val="90000"/>
              </a:lnSpc>
              <a:spcBef>
                <a:spcPts val="0"/>
              </a:spcBef>
              <a:spcAft>
                <a:spcPts val="0"/>
              </a:spcAft>
              <a:buClr>
                <a:srgbClr val="767171"/>
              </a:buClr>
              <a:buSzPts val="3300"/>
              <a:buFont typeface="Roboto"/>
              <a:buNone/>
              <a:defRPr b="0" i="0" sz="3300" u="none" cap="none" strike="noStrike">
                <a:solidFill>
                  <a:srgbClr val="767171"/>
                </a:solidFill>
                <a:latin typeface="Roboto"/>
                <a:ea typeface="Roboto"/>
                <a:cs typeface="Roboto"/>
                <a:sym typeface="Roboto"/>
              </a:defRPr>
            </a:lvl5pPr>
            <a:lvl6pPr lvl="5" marR="0" rtl="0" algn="l">
              <a:lnSpc>
                <a:spcPct val="90000"/>
              </a:lnSpc>
              <a:spcBef>
                <a:spcPts val="0"/>
              </a:spcBef>
              <a:spcAft>
                <a:spcPts val="0"/>
              </a:spcAft>
              <a:buClr>
                <a:srgbClr val="767171"/>
              </a:buClr>
              <a:buSzPts val="3300"/>
              <a:buFont typeface="Roboto"/>
              <a:buNone/>
              <a:defRPr b="0" i="0" sz="3300" u="none" cap="none" strike="noStrike">
                <a:solidFill>
                  <a:srgbClr val="767171"/>
                </a:solidFill>
                <a:latin typeface="Roboto"/>
                <a:ea typeface="Roboto"/>
                <a:cs typeface="Roboto"/>
                <a:sym typeface="Roboto"/>
              </a:defRPr>
            </a:lvl6pPr>
            <a:lvl7pPr lvl="6" marR="0" rtl="0" algn="l">
              <a:lnSpc>
                <a:spcPct val="90000"/>
              </a:lnSpc>
              <a:spcBef>
                <a:spcPts val="0"/>
              </a:spcBef>
              <a:spcAft>
                <a:spcPts val="0"/>
              </a:spcAft>
              <a:buClr>
                <a:srgbClr val="767171"/>
              </a:buClr>
              <a:buSzPts val="3300"/>
              <a:buFont typeface="Roboto"/>
              <a:buNone/>
              <a:defRPr b="0" i="0" sz="3300" u="none" cap="none" strike="noStrike">
                <a:solidFill>
                  <a:srgbClr val="767171"/>
                </a:solidFill>
                <a:latin typeface="Roboto"/>
                <a:ea typeface="Roboto"/>
                <a:cs typeface="Roboto"/>
                <a:sym typeface="Roboto"/>
              </a:defRPr>
            </a:lvl7pPr>
            <a:lvl8pPr lvl="7" marR="0" rtl="0" algn="l">
              <a:lnSpc>
                <a:spcPct val="90000"/>
              </a:lnSpc>
              <a:spcBef>
                <a:spcPts val="0"/>
              </a:spcBef>
              <a:spcAft>
                <a:spcPts val="0"/>
              </a:spcAft>
              <a:buClr>
                <a:srgbClr val="767171"/>
              </a:buClr>
              <a:buSzPts val="3300"/>
              <a:buFont typeface="Roboto"/>
              <a:buNone/>
              <a:defRPr b="0" i="0" sz="3300" u="none" cap="none" strike="noStrike">
                <a:solidFill>
                  <a:srgbClr val="767171"/>
                </a:solidFill>
                <a:latin typeface="Roboto"/>
                <a:ea typeface="Roboto"/>
                <a:cs typeface="Roboto"/>
                <a:sym typeface="Roboto"/>
              </a:defRPr>
            </a:lvl8pPr>
            <a:lvl9pPr lvl="8" marR="0" rtl="0" algn="l">
              <a:lnSpc>
                <a:spcPct val="90000"/>
              </a:lnSpc>
              <a:spcBef>
                <a:spcPts val="0"/>
              </a:spcBef>
              <a:spcAft>
                <a:spcPts val="0"/>
              </a:spcAft>
              <a:buClr>
                <a:srgbClr val="767171"/>
              </a:buClr>
              <a:buSzPts val="3300"/>
              <a:buFont typeface="Roboto"/>
              <a:buNone/>
              <a:defRPr b="0" i="0" sz="3300" u="none" cap="none" strike="noStrike">
                <a:solidFill>
                  <a:srgbClr val="767171"/>
                </a:solidFill>
                <a:latin typeface="Roboto"/>
                <a:ea typeface="Roboto"/>
                <a:cs typeface="Roboto"/>
                <a:sym typeface="Roboto"/>
              </a:defRPr>
            </a:lvl9pPr>
          </a:lstStyle>
          <a:p/>
        </p:txBody>
      </p:sp>
      <p:sp>
        <p:nvSpPr>
          <p:cNvPr id="52" name="Google Shape;52;p13"/>
          <p:cNvSpPr txBox="1"/>
          <p:nvPr>
            <p:ph idx="12" type="sldNum"/>
          </p:nvPr>
        </p:nvSpPr>
        <p:spPr>
          <a:xfrm>
            <a:off x="8367155" y="1307185"/>
            <a:ext cx="357000" cy="3003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B6B7BA"/>
              </a:buClr>
              <a:buSzPts val="900"/>
              <a:buFont typeface="Verdana"/>
              <a:buNone/>
              <a:defRPr b="0" i="0" sz="900" u="none" cap="none" strike="noStrike">
                <a:solidFill>
                  <a:srgbClr val="B6B7BA"/>
                </a:solidFill>
                <a:latin typeface="Arial"/>
                <a:ea typeface="Arial"/>
                <a:cs typeface="Arial"/>
                <a:sym typeface="Arial"/>
              </a:defRPr>
            </a:lvl1pPr>
            <a:lvl2pPr indent="0" lvl="1" marL="0" marR="0" rtl="0" algn="ctr">
              <a:lnSpc>
                <a:spcPct val="100000"/>
              </a:lnSpc>
              <a:spcBef>
                <a:spcPts val="0"/>
              </a:spcBef>
              <a:spcAft>
                <a:spcPts val="0"/>
              </a:spcAft>
              <a:buClr>
                <a:srgbClr val="B6B7BA"/>
              </a:buClr>
              <a:buSzPts val="900"/>
              <a:buFont typeface="Verdana"/>
              <a:buNone/>
              <a:defRPr b="0" i="0" sz="900" u="none" cap="none" strike="noStrike">
                <a:solidFill>
                  <a:srgbClr val="B6B7BA"/>
                </a:solidFill>
                <a:latin typeface="Arial"/>
                <a:ea typeface="Arial"/>
                <a:cs typeface="Arial"/>
                <a:sym typeface="Arial"/>
              </a:defRPr>
            </a:lvl2pPr>
            <a:lvl3pPr indent="0" lvl="2" marL="0" marR="0" rtl="0" algn="ctr">
              <a:lnSpc>
                <a:spcPct val="100000"/>
              </a:lnSpc>
              <a:spcBef>
                <a:spcPts val="0"/>
              </a:spcBef>
              <a:spcAft>
                <a:spcPts val="0"/>
              </a:spcAft>
              <a:buClr>
                <a:srgbClr val="B6B7BA"/>
              </a:buClr>
              <a:buSzPts val="900"/>
              <a:buFont typeface="Verdana"/>
              <a:buNone/>
              <a:defRPr b="0" i="0" sz="900" u="none" cap="none" strike="noStrike">
                <a:solidFill>
                  <a:srgbClr val="B6B7BA"/>
                </a:solidFill>
                <a:latin typeface="Arial"/>
                <a:ea typeface="Arial"/>
                <a:cs typeface="Arial"/>
                <a:sym typeface="Arial"/>
              </a:defRPr>
            </a:lvl3pPr>
            <a:lvl4pPr indent="0" lvl="3" marL="0" marR="0" rtl="0" algn="ctr">
              <a:lnSpc>
                <a:spcPct val="100000"/>
              </a:lnSpc>
              <a:spcBef>
                <a:spcPts val="0"/>
              </a:spcBef>
              <a:spcAft>
                <a:spcPts val="0"/>
              </a:spcAft>
              <a:buClr>
                <a:srgbClr val="B6B7BA"/>
              </a:buClr>
              <a:buSzPts val="900"/>
              <a:buFont typeface="Verdana"/>
              <a:buNone/>
              <a:defRPr b="0" i="0" sz="900" u="none" cap="none" strike="noStrike">
                <a:solidFill>
                  <a:srgbClr val="B6B7BA"/>
                </a:solidFill>
                <a:latin typeface="Arial"/>
                <a:ea typeface="Arial"/>
                <a:cs typeface="Arial"/>
                <a:sym typeface="Arial"/>
              </a:defRPr>
            </a:lvl4pPr>
            <a:lvl5pPr indent="0" lvl="4" marL="0" marR="0" rtl="0" algn="ctr">
              <a:lnSpc>
                <a:spcPct val="100000"/>
              </a:lnSpc>
              <a:spcBef>
                <a:spcPts val="0"/>
              </a:spcBef>
              <a:spcAft>
                <a:spcPts val="0"/>
              </a:spcAft>
              <a:buClr>
                <a:srgbClr val="B6B7BA"/>
              </a:buClr>
              <a:buSzPts val="900"/>
              <a:buFont typeface="Verdana"/>
              <a:buNone/>
              <a:defRPr b="0" i="0" sz="900" u="none" cap="none" strike="noStrike">
                <a:solidFill>
                  <a:srgbClr val="B6B7BA"/>
                </a:solidFill>
                <a:latin typeface="Arial"/>
                <a:ea typeface="Arial"/>
                <a:cs typeface="Arial"/>
                <a:sym typeface="Arial"/>
              </a:defRPr>
            </a:lvl5pPr>
            <a:lvl6pPr indent="0" lvl="5" marL="0" marR="0" rtl="0" algn="ctr">
              <a:lnSpc>
                <a:spcPct val="100000"/>
              </a:lnSpc>
              <a:spcBef>
                <a:spcPts val="0"/>
              </a:spcBef>
              <a:spcAft>
                <a:spcPts val="0"/>
              </a:spcAft>
              <a:buClr>
                <a:srgbClr val="B6B7BA"/>
              </a:buClr>
              <a:buSzPts val="900"/>
              <a:buFont typeface="Verdana"/>
              <a:buNone/>
              <a:defRPr b="0" i="0" sz="900" u="none" cap="none" strike="noStrike">
                <a:solidFill>
                  <a:srgbClr val="B6B7BA"/>
                </a:solidFill>
                <a:latin typeface="Arial"/>
                <a:ea typeface="Arial"/>
                <a:cs typeface="Arial"/>
                <a:sym typeface="Arial"/>
              </a:defRPr>
            </a:lvl6pPr>
            <a:lvl7pPr indent="0" lvl="6" marL="0" marR="0" rtl="0" algn="ctr">
              <a:lnSpc>
                <a:spcPct val="100000"/>
              </a:lnSpc>
              <a:spcBef>
                <a:spcPts val="0"/>
              </a:spcBef>
              <a:spcAft>
                <a:spcPts val="0"/>
              </a:spcAft>
              <a:buClr>
                <a:srgbClr val="B6B7BA"/>
              </a:buClr>
              <a:buSzPts val="900"/>
              <a:buFont typeface="Verdana"/>
              <a:buNone/>
              <a:defRPr b="0" i="0" sz="900" u="none" cap="none" strike="noStrike">
                <a:solidFill>
                  <a:srgbClr val="B6B7BA"/>
                </a:solidFill>
                <a:latin typeface="Arial"/>
                <a:ea typeface="Arial"/>
                <a:cs typeface="Arial"/>
                <a:sym typeface="Arial"/>
              </a:defRPr>
            </a:lvl7pPr>
            <a:lvl8pPr indent="0" lvl="7" marL="0" marR="0" rtl="0" algn="ctr">
              <a:lnSpc>
                <a:spcPct val="100000"/>
              </a:lnSpc>
              <a:spcBef>
                <a:spcPts val="0"/>
              </a:spcBef>
              <a:spcAft>
                <a:spcPts val="0"/>
              </a:spcAft>
              <a:buClr>
                <a:srgbClr val="B6B7BA"/>
              </a:buClr>
              <a:buSzPts val="900"/>
              <a:buFont typeface="Verdana"/>
              <a:buNone/>
              <a:defRPr b="0" i="0" sz="900" u="none" cap="none" strike="noStrike">
                <a:solidFill>
                  <a:srgbClr val="B6B7BA"/>
                </a:solidFill>
                <a:latin typeface="Arial"/>
                <a:ea typeface="Arial"/>
                <a:cs typeface="Arial"/>
                <a:sym typeface="Arial"/>
              </a:defRPr>
            </a:lvl8pPr>
            <a:lvl9pPr indent="0" lvl="8" marL="0" marR="0" rtl="0" algn="ctr">
              <a:lnSpc>
                <a:spcPct val="100000"/>
              </a:lnSpc>
              <a:spcBef>
                <a:spcPts val="0"/>
              </a:spcBef>
              <a:spcAft>
                <a:spcPts val="0"/>
              </a:spcAft>
              <a:buClr>
                <a:srgbClr val="B6B7BA"/>
              </a:buClr>
              <a:buSzPts val="900"/>
              <a:buFont typeface="Verdana"/>
              <a:buNone/>
              <a:defRPr b="0" i="0" sz="900" u="none" cap="none" strike="noStrike">
                <a:solidFill>
                  <a:srgbClr val="B6B7BA"/>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6.gif"/><Relationship Id="rId4" Type="http://schemas.openxmlformats.org/officeDocument/2006/relationships/image" Target="../media/image15.pn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47.png"/><Relationship Id="rId5" Type="http://schemas.openxmlformats.org/officeDocument/2006/relationships/image" Target="../media/image40.png"/><Relationship Id="rId6" Type="http://schemas.openxmlformats.org/officeDocument/2006/relationships/image" Target="../media/image43.png"/><Relationship Id="rId7"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5.png"/><Relationship Id="rId4" Type="http://schemas.openxmlformats.org/officeDocument/2006/relationships/image" Target="../media/image50.png"/><Relationship Id="rId5" Type="http://schemas.openxmlformats.org/officeDocument/2006/relationships/image" Target="../media/image53.png"/><Relationship Id="rId6" Type="http://schemas.openxmlformats.org/officeDocument/2006/relationships/image" Target="../media/image80.png"/><Relationship Id="rId7" Type="http://schemas.openxmlformats.org/officeDocument/2006/relationships/image" Target="../media/image15.png"/><Relationship Id="rId8"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youtube.com/watch?v=VciHjiCvONQ" TargetMode="External"/><Relationship Id="rId4" Type="http://schemas.openxmlformats.org/officeDocument/2006/relationships/image" Target="../media/image55.jp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15.png"/><Relationship Id="rId8"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8.png"/><Relationship Id="rId4" Type="http://schemas.openxmlformats.org/officeDocument/2006/relationships/hyperlink" Target="http://www.youtube.com/watch?v=IlJPLiNfj38" TargetMode="External"/><Relationship Id="rId5" Type="http://schemas.openxmlformats.org/officeDocument/2006/relationships/image" Target="../media/image59.jpg"/><Relationship Id="rId6" Type="http://schemas.openxmlformats.org/officeDocument/2006/relationships/image" Target="../media/image62.png"/><Relationship Id="rId7" Type="http://schemas.openxmlformats.org/officeDocument/2006/relationships/image" Target="../media/image15.png"/><Relationship Id="rId8"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64.png"/><Relationship Id="rId6" Type="http://schemas.openxmlformats.org/officeDocument/2006/relationships/hyperlink" Target="http://www.youtube.com/watch?v=9LkvYxFX3YM" TargetMode="External"/><Relationship Id="rId7" Type="http://schemas.openxmlformats.org/officeDocument/2006/relationships/image" Target="../media/image6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71.png"/></Relationships>
</file>

<file path=ppt/slides/_rels/slide18.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68.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8.png"/><Relationship Id="rId4" Type="http://schemas.openxmlformats.org/officeDocument/2006/relationships/image" Target="../media/image70.png"/><Relationship Id="rId9" Type="http://schemas.openxmlformats.org/officeDocument/2006/relationships/image" Target="../media/image65.png"/><Relationship Id="rId5" Type="http://schemas.openxmlformats.org/officeDocument/2006/relationships/image" Target="../media/image69.png"/><Relationship Id="rId6" Type="http://schemas.openxmlformats.org/officeDocument/2006/relationships/image" Target="../media/image67.png"/><Relationship Id="rId7" Type="http://schemas.openxmlformats.org/officeDocument/2006/relationships/hyperlink" Target="http://www.youtube.com/watch?v=JR8qtIT6SQI" TargetMode="External"/><Relationship Id="rId8" Type="http://schemas.openxmlformats.org/officeDocument/2006/relationships/image" Target="../media/image6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12.png"/><Relationship Id="rId5" Type="http://schemas.openxmlformats.org/officeDocument/2006/relationships/image" Target="../media/image74.png"/><Relationship Id="rId6" Type="http://schemas.openxmlformats.org/officeDocument/2006/relationships/image" Target="../media/image77.png"/><Relationship Id="rId7" Type="http://schemas.openxmlformats.org/officeDocument/2006/relationships/image" Target="../media/image66.png"/><Relationship Id="rId8"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jpg"/><Relationship Id="rId7" Type="http://schemas.openxmlformats.org/officeDocument/2006/relationships/image" Target="../media/image2.png"/><Relationship Id="rId8"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9.png"/><Relationship Id="rId4" Type="http://schemas.openxmlformats.org/officeDocument/2006/relationships/image" Target="../media/image15.png"/><Relationship Id="rId5"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16.png"/><Relationship Id="rId8"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2.png"/><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s>
</file>

<file path=ppt/slides/_rels/slide6.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54.png"/><Relationship Id="rId13" Type="http://schemas.openxmlformats.org/officeDocument/2006/relationships/image" Target="../media/image12.png"/><Relationship Id="rId12"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25.png"/><Relationship Id="rId9"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image" Target="../media/image29.png"/><Relationship Id="rId8" Type="http://schemas.openxmlformats.org/officeDocument/2006/relationships/image" Target="../media/image20.png"/></Relationships>
</file>

<file path=ppt/slides/_rels/slide7.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44.png"/><Relationship Id="rId12"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38.png"/><Relationship Id="rId5" Type="http://schemas.openxmlformats.org/officeDocument/2006/relationships/image" Target="../media/image30.png"/><Relationship Id="rId6" Type="http://schemas.openxmlformats.org/officeDocument/2006/relationships/image" Target="../media/image34.png"/><Relationship Id="rId7" Type="http://schemas.openxmlformats.org/officeDocument/2006/relationships/image" Target="../media/image37.png"/><Relationship Id="rId8"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41.png"/><Relationship Id="rId5" Type="http://schemas.openxmlformats.org/officeDocument/2006/relationships/image" Target="../media/image56.gif"/><Relationship Id="rId6" Type="http://schemas.openxmlformats.org/officeDocument/2006/relationships/image" Target="../media/image39.png"/><Relationship Id="rId7" Type="http://schemas.openxmlformats.org/officeDocument/2006/relationships/image" Target="../media/image51.png"/><Relationship Id="rId8"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8.gif"/><Relationship Id="rId4" Type="http://schemas.openxmlformats.org/officeDocument/2006/relationships/image" Target="../media/image15.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4"/>
          <p:cNvSpPr txBox="1"/>
          <p:nvPr>
            <p:ph type="title"/>
          </p:nvPr>
        </p:nvSpPr>
        <p:spPr>
          <a:xfrm>
            <a:off x="155563" y="115250"/>
            <a:ext cx="8839200" cy="103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999999"/>
                </a:solidFill>
              </a:rPr>
              <a:t>Learning loss? </a:t>
            </a:r>
            <a:br>
              <a:rPr b="1" lang="en" sz="3000">
                <a:solidFill>
                  <a:srgbClr val="999999"/>
                </a:solidFill>
              </a:rPr>
            </a:br>
            <a:r>
              <a:rPr b="1" lang="en" sz="3000">
                <a:solidFill>
                  <a:srgbClr val="999999"/>
                </a:solidFill>
              </a:rPr>
              <a:t>Not with Wonder Workshop</a:t>
            </a:r>
            <a:endParaRPr b="1" sz="3000">
              <a:solidFill>
                <a:srgbClr val="999999"/>
              </a:solidFill>
            </a:endParaRPr>
          </a:p>
        </p:txBody>
      </p:sp>
      <p:pic>
        <p:nvPicPr>
          <p:cNvPr id="58" name="Google Shape;58;p14"/>
          <p:cNvPicPr preferRelativeResize="0"/>
          <p:nvPr/>
        </p:nvPicPr>
        <p:blipFill>
          <a:blip r:embed="rId3">
            <a:alphaModFix/>
          </a:blip>
          <a:stretch>
            <a:fillRect/>
          </a:stretch>
        </p:blipFill>
        <p:spPr>
          <a:xfrm>
            <a:off x="237350" y="2807214"/>
            <a:ext cx="1607076" cy="503325"/>
          </a:xfrm>
          <a:prstGeom prst="rect">
            <a:avLst/>
          </a:prstGeom>
          <a:noFill/>
          <a:ln>
            <a:noFill/>
          </a:ln>
        </p:spPr>
      </p:pic>
      <p:pic>
        <p:nvPicPr>
          <p:cNvPr id="59" name="Google Shape;59;p14"/>
          <p:cNvPicPr preferRelativeResize="0"/>
          <p:nvPr/>
        </p:nvPicPr>
        <p:blipFill>
          <a:blip r:embed="rId4">
            <a:alphaModFix/>
          </a:blip>
          <a:stretch>
            <a:fillRect/>
          </a:stretch>
        </p:blipFill>
        <p:spPr>
          <a:xfrm>
            <a:off x="7356797" y="2773697"/>
            <a:ext cx="1548025" cy="570345"/>
          </a:xfrm>
          <a:prstGeom prst="rect">
            <a:avLst/>
          </a:prstGeom>
          <a:noFill/>
          <a:ln>
            <a:noFill/>
          </a:ln>
        </p:spPr>
      </p:pic>
      <p:pic>
        <p:nvPicPr>
          <p:cNvPr id="60" name="Google Shape;60;p14"/>
          <p:cNvPicPr preferRelativeResize="0"/>
          <p:nvPr/>
        </p:nvPicPr>
        <p:blipFill>
          <a:blip r:embed="rId5">
            <a:alphaModFix/>
          </a:blip>
          <a:stretch>
            <a:fillRect/>
          </a:stretch>
        </p:blipFill>
        <p:spPr>
          <a:xfrm>
            <a:off x="2130161" y="1418638"/>
            <a:ext cx="4883676" cy="3280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3"/>
          <p:cNvPicPr preferRelativeResize="0"/>
          <p:nvPr/>
        </p:nvPicPr>
        <p:blipFill>
          <a:blip r:embed="rId3">
            <a:alphaModFix/>
          </a:blip>
          <a:stretch>
            <a:fillRect/>
          </a:stretch>
        </p:blipFill>
        <p:spPr>
          <a:xfrm>
            <a:off x="0" y="571502"/>
            <a:ext cx="9143998" cy="4648196"/>
          </a:xfrm>
          <a:prstGeom prst="rect">
            <a:avLst/>
          </a:prstGeom>
          <a:noFill/>
          <a:ln>
            <a:noFill/>
          </a:ln>
        </p:spPr>
      </p:pic>
      <p:sp>
        <p:nvSpPr>
          <p:cNvPr id="195" name="Google Shape;195;p23"/>
          <p:cNvSpPr txBox="1"/>
          <p:nvPr/>
        </p:nvSpPr>
        <p:spPr>
          <a:xfrm>
            <a:off x="1157400" y="0"/>
            <a:ext cx="6829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999999"/>
                </a:solidFill>
              </a:rPr>
              <a:t>Grades Pre-K - 5th</a:t>
            </a:r>
            <a:endParaRPr b="1" sz="2800">
              <a:solidFill>
                <a:srgbClr val="999999"/>
              </a:solidFill>
            </a:endParaRPr>
          </a:p>
        </p:txBody>
      </p:sp>
      <p:pic>
        <p:nvPicPr>
          <p:cNvPr id="196" name="Google Shape;196;p23"/>
          <p:cNvPicPr preferRelativeResize="0"/>
          <p:nvPr/>
        </p:nvPicPr>
        <p:blipFill>
          <a:blip r:embed="rId4">
            <a:alphaModFix/>
          </a:blip>
          <a:stretch>
            <a:fillRect/>
          </a:stretch>
        </p:blipFill>
        <p:spPr>
          <a:xfrm>
            <a:off x="205447" y="75874"/>
            <a:ext cx="808525" cy="253225"/>
          </a:xfrm>
          <a:prstGeom prst="rect">
            <a:avLst/>
          </a:prstGeom>
          <a:noFill/>
          <a:ln>
            <a:noFill/>
          </a:ln>
        </p:spPr>
      </p:pic>
      <p:pic>
        <p:nvPicPr>
          <p:cNvPr id="197" name="Google Shape;197;p23"/>
          <p:cNvPicPr preferRelativeResize="0"/>
          <p:nvPr/>
        </p:nvPicPr>
        <p:blipFill>
          <a:blip r:embed="rId5">
            <a:alphaModFix/>
          </a:blip>
          <a:stretch>
            <a:fillRect/>
          </a:stretch>
        </p:blipFill>
        <p:spPr>
          <a:xfrm>
            <a:off x="8267569" y="75875"/>
            <a:ext cx="687331" cy="253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4"/>
          <p:cNvPicPr preferRelativeResize="0"/>
          <p:nvPr/>
        </p:nvPicPr>
        <p:blipFill>
          <a:blip r:embed="rId3">
            <a:alphaModFix/>
          </a:blip>
          <a:stretch>
            <a:fillRect/>
          </a:stretch>
        </p:blipFill>
        <p:spPr>
          <a:xfrm>
            <a:off x="177300" y="115200"/>
            <a:ext cx="800100" cy="495300"/>
          </a:xfrm>
          <a:prstGeom prst="rect">
            <a:avLst/>
          </a:prstGeom>
          <a:noFill/>
          <a:ln>
            <a:noFill/>
          </a:ln>
        </p:spPr>
      </p:pic>
      <p:pic>
        <p:nvPicPr>
          <p:cNvPr id="203" name="Google Shape;203;p24"/>
          <p:cNvPicPr preferRelativeResize="0"/>
          <p:nvPr/>
        </p:nvPicPr>
        <p:blipFill>
          <a:blip r:embed="rId4">
            <a:alphaModFix/>
          </a:blip>
          <a:stretch>
            <a:fillRect/>
          </a:stretch>
        </p:blipFill>
        <p:spPr>
          <a:xfrm>
            <a:off x="0" y="571502"/>
            <a:ext cx="9143998" cy="4648196"/>
          </a:xfrm>
          <a:prstGeom prst="rect">
            <a:avLst/>
          </a:prstGeom>
          <a:noFill/>
          <a:ln>
            <a:noFill/>
          </a:ln>
        </p:spPr>
      </p:pic>
      <p:sp>
        <p:nvSpPr>
          <p:cNvPr id="204" name="Google Shape;204;p24"/>
          <p:cNvSpPr txBox="1"/>
          <p:nvPr/>
        </p:nvSpPr>
        <p:spPr>
          <a:xfrm>
            <a:off x="1157400" y="0"/>
            <a:ext cx="6829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999999"/>
                </a:solidFill>
              </a:rPr>
              <a:t>Grades 6th - 8th</a:t>
            </a:r>
            <a:endParaRPr b="1" sz="2800">
              <a:solidFill>
                <a:srgbClr val="99999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5"/>
          <p:cNvPicPr preferRelativeResize="0"/>
          <p:nvPr/>
        </p:nvPicPr>
        <p:blipFill>
          <a:blip r:embed="rId3">
            <a:alphaModFix/>
          </a:blip>
          <a:stretch>
            <a:fillRect/>
          </a:stretch>
        </p:blipFill>
        <p:spPr>
          <a:xfrm>
            <a:off x="177300" y="115200"/>
            <a:ext cx="800100" cy="495300"/>
          </a:xfrm>
          <a:prstGeom prst="rect">
            <a:avLst/>
          </a:prstGeom>
          <a:noFill/>
          <a:ln>
            <a:noFill/>
          </a:ln>
        </p:spPr>
      </p:pic>
      <p:sp>
        <p:nvSpPr>
          <p:cNvPr id="210" name="Google Shape;210;p25"/>
          <p:cNvSpPr txBox="1"/>
          <p:nvPr/>
        </p:nvSpPr>
        <p:spPr>
          <a:xfrm>
            <a:off x="1157400" y="0"/>
            <a:ext cx="6829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999999"/>
                </a:solidFill>
              </a:rPr>
              <a:t>Cue online</a:t>
            </a:r>
            <a:endParaRPr b="1" sz="2800">
              <a:solidFill>
                <a:srgbClr val="999999"/>
              </a:solidFill>
            </a:endParaRPr>
          </a:p>
        </p:txBody>
      </p:sp>
      <p:sp>
        <p:nvSpPr>
          <p:cNvPr id="211" name="Google Shape;211;p25"/>
          <p:cNvSpPr/>
          <p:nvPr/>
        </p:nvSpPr>
        <p:spPr>
          <a:xfrm>
            <a:off x="0" y="3792550"/>
            <a:ext cx="9144000" cy="929700"/>
          </a:xfrm>
          <a:prstGeom prst="rect">
            <a:avLst/>
          </a:prstGeom>
          <a:solidFill>
            <a:schemeClr val="accent5"/>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5"/>
          <p:cNvSpPr txBox="1"/>
          <p:nvPr/>
        </p:nvSpPr>
        <p:spPr>
          <a:xfrm>
            <a:off x="115500" y="3689950"/>
            <a:ext cx="8913000" cy="109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The Cue app is available online at code.makewonder.com</a:t>
            </a:r>
            <a:br>
              <a:rPr b="1" lang="en" sz="2000">
                <a:solidFill>
                  <a:srgbClr val="FFFFFF"/>
                </a:solidFill>
              </a:rPr>
            </a:br>
            <a:r>
              <a:rPr b="1" lang="en" sz="2000">
                <a:solidFill>
                  <a:srgbClr val="FFFFFF"/>
                </a:solidFill>
              </a:rPr>
              <a:t>Users can code in block, javascript or code with Wonder</a:t>
            </a:r>
            <a:br>
              <a:rPr b="1" lang="en" sz="2000">
                <a:solidFill>
                  <a:srgbClr val="FFFFFF"/>
                </a:solidFill>
              </a:rPr>
            </a:br>
            <a:r>
              <a:rPr b="1" lang="en" sz="2000">
                <a:solidFill>
                  <a:srgbClr val="FFFFFF"/>
                </a:solidFill>
              </a:rPr>
              <a:t>A variety of tools in one app to address students needs as they grow</a:t>
            </a:r>
            <a:br>
              <a:rPr b="1" lang="en" sz="2000">
                <a:solidFill>
                  <a:srgbClr val="FFFFFF"/>
                </a:solidFill>
              </a:rPr>
            </a:br>
            <a:endParaRPr b="1" sz="2000">
              <a:solidFill>
                <a:srgbClr val="FFFFFF"/>
              </a:solidFill>
            </a:endParaRPr>
          </a:p>
        </p:txBody>
      </p:sp>
      <p:pic>
        <p:nvPicPr>
          <p:cNvPr id="213" name="Google Shape;213;p25"/>
          <p:cNvPicPr preferRelativeResize="0"/>
          <p:nvPr/>
        </p:nvPicPr>
        <p:blipFill>
          <a:blip r:embed="rId4">
            <a:alphaModFix/>
          </a:blip>
          <a:stretch>
            <a:fillRect/>
          </a:stretch>
        </p:blipFill>
        <p:spPr>
          <a:xfrm>
            <a:off x="301275" y="842350"/>
            <a:ext cx="3117262" cy="1804544"/>
          </a:xfrm>
          <a:prstGeom prst="rect">
            <a:avLst/>
          </a:prstGeom>
          <a:noFill/>
          <a:ln>
            <a:noFill/>
          </a:ln>
        </p:spPr>
      </p:pic>
      <p:pic>
        <p:nvPicPr>
          <p:cNvPr id="214" name="Google Shape;214;p25"/>
          <p:cNvPicPr preferRelativeResize="0"/>
          <p:nvPr/>
        </p:nvPicPr>
        <p:blipFill>
          <a:blip r:embed="rId5">
            <a:alphaModFix/>
          </a:blip>
          <a:stretch>
            <a:fillRect/>
          </a:stretch>
        </p:blipFill>
        <p:spPr>
          <a:xfrm>
            <a:off x="4138550" y="842360"/>
            <a:ext cx="4889951" cy="2665525"/>
          </a:xfrm>
          <a:prstGeom prst="rect">
            <a:avLst/>
          </a:prstGeom>
          <a:noFill/>
          <a:ln>
            <a:noFill/>
          </a:ln>
        </p:spPr>
      </p:pic>
      <p:pic>
        <p:nvPicPr>
          <p:cNvPr id="215" name="Google Shape;215;p25"/>
          <p:cNvPicPr preferRelativeResize="0"/>
          <p:nvPr/>
        </p:nvPicPr>
        <p:blipFill>
          <a:blip r:embed="rId6">
            <a:alphaModFix/>
          </a:blip>
          <a:stretch>
            <a:fillRect/>
          </a:stretch>
        </p:blipFill>
        <p:spPr>
          <a:xfrm>
            <a:off x="844517" y="2754867"/>
            <a:ext cx="2030757" cy="929700"/>
          </a:xfrm>
          <a:prstGeom prst="rect">
            <a:avLst/>
          </a:prstGeom>
          <a:noFill/>
          <a:ln>
            <a:noFill/>
          </a:ln>
        </p:spPr>
      </p:pic>
      <p:pic>
        <p:nvPicPr>
          <p:cNvPr id="216" name="Google Shape;216;p25"/>
          <p:cNvPicPr preferRelativeResize="0"/>
          <p:nvPr/>
        </p:nvPicPr>
        <p:blipFill>
          <a:blip r:embed="rId7">
            <a:alphaModFix/>
          </a:blip>
          <a:stretch>
            <a:fillRect/>
          </a:stretch>
        </p:blipFill>
        <p:spPr>
          <a:xfrm>
            <a:off x="8267569" y="75875"/>
            <a:ext cx="687331" cy="253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26"/>
          <p:cNvPicPr preferRelativeResize="0"/>
          <p:nvPr/>
        </p:nvPicPr>
        <p:blipFill>
          <a:blip r:embed="rId3">
            <a:alphaModFix/>
          </a:blip>
          <a:stretch>
            <a:fillRect/>
          </a:stretch>
        </p:blipFill>
        <p:spPr>
          <a:xfrm>
            <a:off x="337801" y="1299675"/>
            <a:ext cx="1442352" cy="2362426"/>
          </a:xfrm>
          <a:prstGeom prst="rect">
            <a:avLst/>
          </a:prstGeom>
          <a:noFill/>
          <a:ln>
            <a:noFill/>
          </a:ln>
        </p:spPr>
      </p:pic>
      <p:sp>
        <p:nvSpPr>
          <p:cNvPr id="222" name="Google Shape;222;p26"/>
          <p:cNvSpPr txBox="1"/>
          <p:nvPr/>
        </p:nvSpPr>
        <p:spPr>
          <a:xfrm>
            <a:off x="1157400" y="0"/>
            <a:ext cx="6829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999999"/>
                </a:solidFill>
              </a:rPr>
              <a:t>What does it look like in action?</a:t>
            </a:r>
            <a:endParaRPr b="1" sz="2800">
              <a:solidFill>
                <a:srgbClr val="999999"/>
              </a:solidFill>
            </a:endParaRPr>
          </a:p>
        </p:txBody>
      </p:sp>
      <p:sp>
        <p:nvSpPr>
          <p:cNvPr id="223" name="Google Shape;223;p26"/>
          <p:cNvSpPr/>
          <p:nvPr/>
        </p:nvSpPr>
        <p:spPr>
          <a:xfrm>
            <a:off x="0" y="3792550"/>
            <a:ext cx="9144000" cy="929700"/>
          </a:xfrm>
          <a:prstGeom prst="rect">
            <a:avLst/>
          </a:prstGeom>
          <a:solidFill>
            <a:srgbClr val="FF6E1A"/>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6"/>
          <p:cNvSpPr txBox="1"/>
          <p:nvPr/>
        </p:nvSpPr>
        <p:spPr>
          <a:xfrm>
            <a:off x="115500" y="3826150"/>
            <a:ext cx="8913000" cy="84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Students work in teams of three. Cooperating and collaborating through aligned lessons, challenges and activities. </a:t>
            </a:r>
            <a:endParaRPr b="1" sz="2000">
              <a:solidFill>
                <a:srgbClr val="FFFFFF"/>
              </a:solidFill>
            </a:endParaRPr>
          </a:p>
        </p:txBody>
      </p:sp>
      <p:sp>
        <p:nvSpPr>
          <p:cNvPr id="225" name="Google Shape;225;p26"/>
          <p:cNvSpPr txBox="1"/>
          <p:nvPr/>
        </p:nvSpPr>
        <p:spPr>
          <a:xfrm>
            <a:off x="492450" y="412625"/>
            <a:ext cx="8159100" cy="75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999999"/>
                </a:solidFill>
              </a:rPr>
              <a:t>Robust Bluetooth connections with a variety of compatible devices. Android, Apple, Chromebook, Kindle and online. </a:t>
            </a:r>
            <a:endParaRPr b="1" sz="2000">
              <a:solidFill>
                <a:srgbClr val="999999"/>
              </a:solidFill>
            </a:endParaRPr>
          </a:p>
        </p:txBody>
      </p:sp>
      <p:grpSp>
        <p:nvGrpSpPr>
          <p:cNvPr id="226" name="Google Shape;226;p26"/>
          <p:cNvGrpSpPr/>
          <p:nvPr/>
        </p:nvGrpSpPr>
        <p:grpSpPr>
          <a:xfrm>
            <a:off x="6975289" y="1436833"/>
            <a:ext cx="1913929" cy="1833794"/>
            <a:chOff x="5542356" y="1231700"/>
            <a:chExt cx="2557020" cy="2408450"/>
          </a:xfrm>
        </p:grpSpPr>
        <p:sp>
          <p:nvSpPr>
            <p:cNvPr id="227" name="Google Shape;227;p26"/>
            <p:cNvSpPr txBox="1"/>
            <p:nvPr/>
          </p:nvSpPr>
          <p:spPr>
            <a:xfrm>
              <a:off x="5542356" y="2235875"/>
              <a:ext cx="687000" cy="36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E69138"/>
                  </a:solidFill>
                  <a:latin typeface="Open Sans"/>
                  <a:ea typeface="Open Sans"/>
                  <a:cs typeface="Open Sans"/>
                  <a:sym typeface="Open Sans"/>
                </a:rPr>
                <a:t>Driver</a:t>
              </a:r>
              <a:endParaRPr sz="800">
                <a:solidFill>
                  <a:srgbClr val="E69138"/>
                </a:solidFill>
                <a:latin typeface="Open Sans"/>
                <a:ea typeface="Open Sans"/>
                <a:cs typeface="Open Sans"/>
                <a:sym typeface="Open Sans"/>
              </a:endParaRPr>
            </a:p>
          </p:txBody>
        </p:sp>
        <p:sp>
          <p:nvSpPr>
            <p:cNvPr id="228" name="Google Shape;228;p26"/>
            <p:cNvSpPr txBox="1"/>
            <p:nvPr/>
          </p:nvSpPr>
          <p:spPr>
            <a:xfrm>
              <a:off x="6377089" y="2235875"/>
              <a:ext cx="800100" cy="36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E69138"/>
                  </a:solidFill>
                  <a:latin typeface="Open Sans"/>
                  <a:ea typeface="Open Sans"/>
                  <a:cs typeface="Open Sans"/>
                  <a:sym typeface="Open Sans"/>
                </a:rPr>
                <a:t>Handler</a:t>
              </a:r>
              <a:endParaRPr sz="800">
                <a:solidFill>
                  <a:srgbClr val="E69138"/>
                </a:solidFill>
                <a:latin typeface="Open Sans"/>
                <a:ea typeface="Open Sans"/>
                <a:cs typeface="Open Sans"/>
                <a:sym typeface="Open Sans"/>
              </a:endParaRPr>
            </a:p>
          </p:txBody>
        </p:sp>
        <p:sp>
          <p:nvSpPr>
            <p:cNvPr id="229" name="Google Shape;229;p26"/>
            <p:cNvSpPr txBox="1"/>
            <p:nvPr/>
          </p:nvSpPr>
          <p:spPr>
            <a:xfrm>
              <a:off x="7237476" y="2235875"/>
              <a:ext cx="861900" cy="36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E69138"/>
                  </a:solidFill>
                  <a:latin typeface="Open Sans"/>
                  <a:ea typeface="Open Sans"/>
                  <a:cs typeface="Open Sans"/>
                  <a:sym typeface="Open Sans"/>
                </a:rPr>
                <a:t>Recorder</a:t>
              </a:r>
              <a:endParaRPr sz="800">
                <a:solidFill>
                  <a:srgbClr val="E69138"/>
                </a:solidFill>
                <a:latin typeface="Open Sans"/>
                <a:ea typeface="Open Sans"/>
                <a:cs typeface="Open Sans"/>
                <a:sym typeface="Open Sans"/>
              </a:endParaRPr>
            </a:p>
          </p:txBody>
        </p:sp>
        <p:pic>
          <p:nvPicPr>
            <p:cNvPr id="230" name="Google Shape;230;p26"/>
            <p:cNvPicPr preferRelativeResize="0"/>
            <p:nvPr/>
          </p:nvPicPr>
          <p:blipFill>
            <a:blip r:embed="rId4">
              <a:alphaModFix/>
            </a:blip>
            <a:stretch>
              <a:fillRect/>
            </a:stretch>
          </p:blipFill>
          <p:spPr>
            <a:xfrm>
              <a:off x="5652575" y="1231700"/>
              <a:ext cx="466542" cy="1004175"/>
            </a:xfrm>
            <a:prstGeom prst="rect">
              <a:avLst/>
            </a:prstGeom>
            <a:noFill/>
            <a:ln>
              <a:noFill/>
            </a:ln>
          </p:spPr>
        </p:pic>
        <p:pic>
          <p:nvPicPr>
            <p:cNvPr id="231" name="Google Shape;231;p26"/>
            <p:cNvPicPr preferRelativeResize="0"/>
            <p:nvPr/>
          </p:nvPicPr>
          <p:blipFill>
            <a:blip r:embed="rId4">
              <a:alphaModFix/>
            </a:blip>
            <a:stretch>
              <a:fillRect/>
            </a:stretch>
          </p:blipFill>
          <p:spPr>
            <a:xfrm>
              <a:off x="6543875" y="1231700"/>
              <a:ext cx="466542" cy="1004175"/>
            </a:xfrm>
            <a:prstGeom prst="rect">
              <a:avLst/>
            </a:prstGeom>
            <a:noFill/>
            <a:ln>
              <a:noFill/>
            </a:ln>
          </p:spPr>
        </p:pic>
        <p:pic>
          <p:nvPicPr>
            <p:cNvPr id="232" name="Google Shape;232;p26"/>
            <p:cNvPicPr preferRelativeResize="0"/>
            <p:nvPr/>
          </p:nvPicPr>
          <p:blipFill>
            <a:blip r:embed="rId4">
              <a:alphaModFix/>
            </a:blip>
            <a:stretch>
              <a:fillRect/>
            </a:stretch>
          </p:blipFill>
          <p:spPr>
            <a:xfrm>
              <a:off x="7435175" y="1231700"/>
              <a:ext cx="466542" cy="1004175"/>
            </a:xfrm>
            <a:prstGeom prst="rect">
              <a:avLst/>
            </a:prstGeom>
            <a:noFill/>
            <a:ln>
              <a:noFill/>
            </a:ln>
          </p:spPr>
        </p:pic>
        <p:pic>
          <p:nvPicPr>
            <p:cNvPr id="233" name="Google Shape;233;p26"/>
            <p:cNvPicPr preferRelativeResize="0"/>
            <p:nvPr/>
          </p:nvPicPr>
          <p:blipFill>
            <a:blip r:embed="rId5">
              <a:alphaModFix/>
            </a:blip>
            <a:stretch>
              <a:fillRect/>
            </a:stretch>
          </p:blipFill>
          <p:spPr>
            <a:xfrm>
              <a:off x="6433651" y="2953150"/>
              <a:ext cx="687000" cy="687000"/>
            </a:xfrm>
            <a:prstGeom prst="rect">
              <a:avLst/>
            </a:prstGeom>
            <a:noFill/>
            <a:ln>
              <a:noFill/>
            </a:ln>
          </p:spPr>
        </p:pic>
        <p:sp>
          <p:nvSpPr>
            <p:cNvPr id="234" name="Google Shape;234;p26"/>
            <p:cNvSpPr/>
            <p:nvPr/>
          </p:nvSpPr>
          <p:spPr>
            <a:xfrm>
              <a:off x="5864750" y="2577650"/>
              <a:ext cx="557900" cy="700775"/>
            </a:xfrm>
            <a:custGeom>
              <a:rect b="b" l="l" r="r" t="t"/>
              <a:pathLst>
                <a:path extrusionOk="0" h="28031" w="22316">
                  <a:moveTo>
                    <a:pt x="0" y="0"/>
                  </a:moveTo>
                  <a:cubicBezTo>
                    <a:pt x="499" y="3220"/>
                    <a:pt x="-726" y="14650"/>
                    <a:pt x="2993" y="19322"/>
                  </a:cubicBezTo>
                  <a:cubicBezTo>
                    <a:pt x="6712" y="23994"/>
                    <a:pt x="19096" y="26580"/>
                    <a:pt x="22316" y="28031"/>
                  </a:cubicBezTo>
                </a:path>
              </a:pathLst>
            </a:custGeom>
            <a:noFill/>
            <a:ln cap="flat" cmpd="sng" w="19050">
              <a:solidFill>
                <a:srgbClr val="FF9900"/>
              </a:solidFill>
              <a:prstDash val="lgDash"/>
              <a:round/>
              <a:headEnd len="med" w="med" type="none"/>
              <a:tailEnd len="med" w="med" type="stealth"/>
            </a:ln>
          </p:spPr>
        </p:sp>
        <p:sp>
          <p:nvSpPr>
            <p:cNvPr id="235" name="Google Shape;235;p26"/>
            <p:cNvSpPr/>
            <p:nvPr/>
          </p:nvSpPr>
          <p:spPr>
            <a:xfrm flipH="1">
              <a:off x="7177193" y="2651100"/>
              <a:ext cx="499432" cy="627334"/>
            </a:xfrm>
            <a:custGeom>
              <a:rect b="b" l="l" r="r" t="t"/>
              <a:pathLst>
                <a:path extrusionOk="0" h="28031" w="22316">
                  <a:moveTo>
                    <a:pt x="0" y="0"/>
                  </a:moveTo>
                  <a:cubicBezTo>
                    <a:pt x="499" y="3220"/>
                    <a:pt x="-726" y="14650"/>
                    <a:pt x="2993" y="19322"/>
                  </a:cubicBezTo>
                  <a:cubicBezTo>
                    <a:pt x="6712" y="23994"/>
                    <a:pt x="19096" y="26580"/>
                    <a:pt x="22316" y="28031"/>
                  </a:cubicBezTo>
                </a:path>
              </a:pathLst>
            </a:custGeom>
            <a:noFill/>
            <a:ln cap="flat" cmpd="sng" w="19050">
              <a:solidFill>
                <a:srgbClr val="FF9900"/>
              </a:solidFill>
              <a:prstDash val="lgDash"/>
              <a:round/>
              <a:headEnd len="med" w="med" type="none"/>
              <a:tailEnd len="med" w="med" type="stealth"/>
            </a:ln>
          </p:spPr>
        </p:sp>
        <p:cxnSp>
          <p:nvCxnSpPr>
            <p:cNvPr id="236" name="Google Shape;236;p26"/>
            <p:cNvCxnSpPr>
              <a:stCxn id="228" idx="2"/>
              <a:endCxn id="233" idx="0"/>
            </p:cNvCxnSpPr>
            <p:nvPr/>
          </p:nvCxnSpPr>
          <p:spPr>
            <a:xfrm>
              <a:off x="6777139" y="2599175"/>
              <a:ext cx="0" cy="354000"/>
            </a:xfrm>
            <a:prstGeom prst="straightConnector1">
              <a:avLst/>
            </a:prstGeom>
            <a:noFill/>
            <a:ln cap="flat" cmpd="sng" w="19050">
              <a:solidFill>
                <a:srgbClr val="FF9900"/>
              </a:solidFill>
              <a:prstDash val="lgDash"/>
              <a:round/>
              <a:headEnd len="med" w="med" type="none"/>
              <a:tailEnd len="med" w="med" type="triangle"/>
            </a:ln>
          </p:spPr>
        </p:cxnSp>
      </p:grpSp>
      <p:pic>
        <p:nvPicPr>
          <p:cNvPr id="237" name="Google Shape;237;p26"/>
          <p:cNvPicPr preferRelativeResize="0"/>
          <p:nvPr/>
        </p:nvPicPr>
        <p:blipFill rotWithShape="1">
          <a:blip r:embed="rId6">
            <a:alphaModFix/>
          </a:blip>
          <a:srcRect b="0" l="0" r="0" t="17871"/>
          <a:stretch/>
        </p:blipFill>
        <p:spPr>
          <a:xfrm>
            <a:off x="2637650" y="1261423"/>
            <a:ext cx="3868701" cy="2108126"/>
          </a:xfrm>
          <a:prstGeom prst="rect">
            <a:avLst/>
          </a:prstGeom>
          <a:noFill/>
          <a:ln>
            <a:noFill/>
          </a:ln>
        </p:spPr>
      </p:pic>
      <p:pic>
        <p:nvPicPr>
          <p:cNvPr id="238" name="Google Shape;238;p26"/>
          <p:cNvPicPr preferRelativeResize="0"/>
          <p:nvPr/>
        </p:nvPicPr>
        <p:blipFill>
          <a:blip r:embed="rId7">
            <a:alphaModFix/>
          </a:blip>
          <a:stretch>
            <a:fillRect/>
          </a:stretch>
        </p:blipFill>
        <p:spPr>
          <a:xfrm>
            <a:off x="205447" y="75874"/>
            <a:ext cx="808525" cy="253225"/>
          </a:xfrm>
          <a:prstGeom prst="rect">
            <a:avLst/>
          </a:prstGeom>
          <a:noFill/>
          <a:ln>
            <a:noFill/>
          </a:ln>
        </p:spPr>
      </p:pic>
      <p:pic>
        <p:nvPicPr>
          <p:cNvPr id="239" name="Google Shape;239;p26"/>
          <p:cNvPicPr preferRelativeResize="0"/>
          <p:nvPr/>
        </p:nvPicPr>
        <p:blipFill>
          <a:blip r:embed="rId8">
            <a:alphaModFix/>
          </a:blip>
          <a:stretch>
            <a:fillRect/>
          </a:stretch>
        </p:blipFill>
        <p:spPr>
          <a:xfrm>
            <a:off x="8267569" y="75875"/>
            <a:ext cx="687331" cy="253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7"/>
          <p:cNvSpPr txBox="1"/>
          <p:nvPr/>
        </p:nvSpPr>
        <p:spPr>
          <a:xfrm>
            <a:off x="1265875" y="6150"/>
            <a:ext cx="6607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99999"/>
                </a:solidFill>
              </a:rPr>
              <a:t>A World of Teaching Coding &amp; Robotics </a:t>
            </a:r>
            <a:endParaRPr b="1" sz="2400">
              <a:solidFill>
                <a:srgbClr val="999999"/>
              </a:solidFill>
            </a:endParaRPr>
          </a:p>
        </p:txBody>
      </p:sp>
      <p:sp>
        <p:nvSpPr>
          <p:cNvPr id="245" name="Google Shape;245;p27"/>
          <p:cNvSpPr/>
          <p:nvPr/>
        </p:nvSpPr>
        <p:spPr>
          <a:xfrm>
            <a:off x="-2525" y="4213800"/>
            <a:ext cx="9144000" cy="929700"/>
          </a:xfrm>
          <a:prstGeom prst="rect">
            <a:avLst/>
          </a:prstGeom>
          <a:solidFill>
            <a:srgbClr val="FF5F0A"/>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7"/>
          <p:cNvSpPr txBox="1"/>
          <p:nvPr/>
        </p:nvSpPr>
        <p:spPr>
          <a:xfrm>
            <a:off x="112975" y="4247400"/>
            <a:ext cx="89130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With Class Connect, you will be set up for success with our entire suite of products and services. </a:t>
            </a:r>
            <a:endParaRPr b="1" sz="2000">
              <a:solidFill>
                <a:srgbClr val="FFFFFF"/>
              </a:solidFill>
            </a:endParaRPr>
          </a:p>
        </p:txBody>
      </p:sp>
      <p:sp>
        <p:nvSpPr>
          <p:cNvPr id="247" name="Google Shape;247;p27"/>
          <p:cNvSpPr txBox="1"/>
          <p:nvPr/>
        </p:nvSpPr>
        <p:spPr>
          <a:xfrm>
            <a:off x="822750" y="421163"/>
            <a:ext cx="7498500" cy="72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999999"/>
                </a:solidFill>
              </a:rPr>
              <a:t>Class Connect makes it easy to teach with Wonder Workshop’s comprehensive coding and robotics platform.</a:t>
            </a:r>
            <a:r>
              <a:rPr b="1" lang="en" sz="1800">
                <a:solidFill>
                  <a:srgbClr val="999999"/>
                </a:solidFill>
              </a:rPr>
              <a:t> </a:t>
            </a:r>
            <a:endParaRPr b="1" sz="1800">
              <a:solidFill>
                <a:srgbClr val="999999"/>
              </a:solidFill>
            </a:endParaRPr>
          </a:p>
        </p:txBody>
      </p:sp>
      <p:pic>
        <p:nvPicPr>
          <p:cNvPr descr="Wonder Workshop Class Connect, designed for award-winning Dash &amp; Dot robots and kid-friendly Blockly programming app, gives teachers a tool to understand where students are succeeding and struggling in real time. Gather all of your students’ progress in one place and discover the right standards-based resources for teaching every concept. &#10;Learn more at MakeWonder.com/class-connect&#10;&#10;Get your free trial here: http://ow.ly/fHz250vwUqT&#10;&#10;Music from Bensound.com" id="248" name="Google Shape;248;p27" title="Wonder Workshop Class Connect | Introduction">
            <a:hlinkClick r:id="rId3"/>
          </p:cNvPr>
          <p:cNvPicPr preferRelativeResize="0"/>
          <p:nvPr/>
        </p:nvPicPr>
        <p:blipFill>
          <a:blip r:embed="rId4">
            <a:alphaModFix/>
          </a:blip>
          <a:stretch>
            <a:fillRect/>
          </a:stretch>
        </p:blipFill>
        <p:spPr>
          <a:xfrm>
            <a:off x="2918450" y="1239825"/>
            <a:ext cx="3302050" cy="2476525"/>
          </a:xfrm>
          <a:prstGeom prst="rect">
            <a:avLst/>
          </a:prstGeom>
          <a:noFill/>
          <a:ln>
            <a:noFill/>
          </a:ln>
        </p:spPr>
      </p:pic>
      <p:pic>
        <p:nvPicPr>
          <p:cNvPr id="249" name="Google Shape;249;p27"/>
          <p:cNvPicPr preferRelativeResize="0"/>
          <p:nvPr/>
        </p:nvPicPr>
        <p:blipFill>
          <a:blip r:embed="rId5">
            <a:alphaModFix/>
          </a:blip>
          <a:stretch>
            <a:fillRect/>
          </a:stretch>
        </p:blipFill>
        <p:spPr>
          <a:xfrm>
            <a:off x="218425" y="1289355"/>
            <a:ext cx="2470401" cy="2232550"/>
          </a:xfrm>
          <a:prstGeom prst="rect">
            <a:avLst/>
          </a:prstGeom>
          <a:noFill/>
          <a:ln>
            <a:noFill/>
          </a:ln>
        </p:spPr>
      </p:pic>
      <p:pic>
        <p:nvPicPr>
          <p:cNvPr id="250" name="Google Shape;250;p27"/>
          <p:cNvPicPr preferRelativeResize="0"/>
          <p:nvPr/>
        </p:nvPicPr>
        <p:blipFill>
          <a:blip r:embed="rId6">
            <a:alphaModFix/>
          </a:blip>
          <a:stretch>
            <a:fillRect/>
          </a:stretch>
        </p:blipFill>
        <p:spPr>
          <a:xfrm>
            <a:off x="6420075" y="1289350"/>
            <a:ext cx="2532224" cy="2376706"/>
          </a:xfrm>
          <a:prstGeom prst="rect">
            <a:avLst/>
          </a:prstGeom>
          <a:noFill/>
          <a:ln>
            <a:noFill/>
          </a:ln>
        </p:spPr>
      </p:pic>
      <p:pic>
        <p:nvPicPr>
          <p:cNvPr id="251" name="Google Shape;251;p27"/>
          <p:cNvPicPr preferRelativeResize="0"/>
          <p:nvPr/>
        </p:nvPicPr>
        <p:blipFill>
          <a:blip r:embed="rId7">
            <a:alphaModFix/>
          </a:blip>
          <a:stretch>
            <a:fillRect/>
          </a:stretch>
        </p:blipFill>
        <p:spPr>
          <a:xfrm>
            <a:off x="205447" y="75874"/>
            <a:ext cx="808525" cy="253225"/>
          </a:xfrm>
          <a:prstGeom prst="rect">
            <a:avLst/>
          </a:prstGeom>
          <a:noFill/>
          <a:ln>
            <a:noFill/>
          </a:ln>
        </p:spPr>
      </p:pic>
      <p:pic>
        <p:nvPicPr>
          <p:cNvPr id="252" name="Google Shape;252;p27"/>
          <p:cNvPicPr preferRelativeResize="0"/>
          <p:nvPr/>
        </p:nvPicPr>
        <p:blipFill>
          <a:blip r:embed="rId8">
            <a:alphaModFix/>
          </a:blip>
          <a:stretch>
            <a:fillRect/>
          </a:stretch>
        </p:blipFill>
        <p:spPr>
          <a:xfrm>
            <a:off x="8267569" y="75875"/>
            <a:ext cx="687331" cy="253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8"/>
          <p:cNvSpPr txBox="1"/>
          <p:nvPr/>
        </p:nvSpPr>
        <p:spPr>
          <a:xfrm>
            <a:off x="-43000" y="38100"/>
            <a:ext cx="9202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t>Class Connect &amp; Dash’s Neighborhood</a:t>
            </a:r>
            <a:endParaRPr b="1" sz="2800"/>
          </a:p>
        </p:txBody>
      </p:sp>
      <p:sp>
        <p:nvSpPr>
          <p:cNvPr id="258" name="Google Shape;258;p28"/>
          <p:cNvSpPr/>
          <p:nvPr/>
        </p:nvSpPr>
        <p:spPr>
          <a:xfrm>
            <a:off x="0" y="4173550"/>
            <a:ext cx="9144000" cy="929700"/>
          </a:xfrm>
          <a:prstGeom prst="rect">
            <a:avLst/>
          </a:prstGeom>
          <a:solidFill>
            <a:srgbClr val="FF5F0A"/>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8"/>
          <p:cNvSpPr txBox="1"/>
          <p:nvPr/>
        </p:nvSpPr>
        <p:spPr>
          <a:xfrm>
            <a:off x="112975" y="4190350"/>
            <a:ext cx="8913000" cy="89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With an annual subscription students can learn the six basic building blocks of coding on any compatible device with Blockly puzzles</a:t>
            </a:r>
            <a:endParaRPr b="1" sz="2000">
              <a:solidFill>
                <a:srgbClr val="FFFFFF"/>
              </a:solidFill>
            </a:endParaRPr>
          </a:p>
        </p:txBody>
      </p:sp>
      <p:sp>
        <p:nvSpPr>
          <p:cNvPr id="260" name="Google Shape;260;p28"/>
          <p:cNvSpPr txBox="1"/>
          <p:nvPr/>
        </p:nvSpPr>
        <p:spPr>
          <a:xfrm>
            <a:off x="-12575" y="453375"/>
            <a:ext cx="9144000" cy="72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999999"/>
                </a:solidFill>
              </a:rPr>
              <a:t>Class Connect subscriptions will give students access to the Dash’s Neighborhood in the </a:t>
            </a:r>
            <a:r>
              <a:rPr b="1" i="1" lang="en" sz="1800">
                <a:solidFill>
                  <a:srgbClr val="999999"/>
                </a:solidFill>
              </a:rPr>
              <a:t>Blockly</a:t>
            </a:r>
            <a:r>
              <a:rPr b="1" lang="en" sz="1800">
                <a:solidFill>
                  <a:srgbClr val="999999"/>
                </a:solidFill>
              </a:rPr>
              <a:t> web app </a:t>
            </a:r>
            <a:endParaRPr b="1" sz="1800">
              <a:solidFill>
                <a:srgbClr val="999999"/>
              </a:solidFill>
            </a:endParaRPr>
          </a:p>
        </p:txBody>
      </p:sp>
      <p:sp>
        <p:nvSpPr>
          <p:cNvPr id="261" name="Google Shape;261;p28"/>
          <p:cNvSpPr txBox="1"/>
          <p:nvPr/>
        </p:nvSpPr>
        <p:spPr>
          <a:xfrm>
            <a:off x="7212963" y="1047250"/>
            <a:ext cx="1129200" cy="49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6600"/>
                </a:solidFill>
              </a:rPr>
              <a:t>Zoom in - Zoom out, follow Dash on his adventures</a:t>
            </a:r>
            <a:endParaRPr b="1" sz="800">
              <a:solidFill>
                <a:srgbClr val="FF6600"/>
              </a:solidFill>
            </a:endParaRPr>
          </a:p>
        </p:txBody>
      </p:sp>
      <p:pic>
        <p:nvPicPr>
          <p:cNvPr id="262" name="Google Shape;262;p28"/>
          <p:cNvPicPr preferRelativeResize="0"/>
          <p:nvPr/>
        </p:nvPicPr>
        <p:blipFill>
          <a:blip r:embed="rId3">
            <a:alphaModFix/>
          </a:blip>
          <a:stretch>
            <a:fillRect/>
          </a:stretch>
        </p:blipFill>
        <p:spPr>
          <a:xfrm>
            <a:off x="6529150" y="1993997"/>
            <a:ext cx="2496813" cy="1741078"/>
          </a:xfrm>
          <a:prstGeom prst="rect">
            <a:avLst/>
          </a:prstGeom>
          <a:noFill/>
          <a:ln>
            <a:noFill/>
          </a:ln>
        </p:spPr>
      </p:pic>
      <p:sp>
        <p:nvSpPr>
          <p:cNvPr id="263" name="Google Shape;263;p28"/>
          <p:cNvSpPr txBox="1"/>
          <p:nvPr/>
        </p:nvSpPr>
        <p:spPr>
          <a:xfrm>
            <a:off x="6726625" y="1592125"/>
            <a:ext cx="865200" cy="2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FF6600"/>
                </a:solidFill>
              </a:rPr>
              <a:t>Block coding</a:t>
            </a:r>
            <a:br>
              <a:rPr lang="en" sz="800">
                <a:solidFill>
                  <a:srgbClr val="FF6600"/>
                </a:solidFill>
              </a:rPr>
            </a:br>
            <a:r>
              <a:rPr lang="en" sz="800">
                <a:solidFill>
                  <a:srgbClr val="FF6600"/>
                </a:solidFill>
              </a:rPr>
              <a:t>environment</a:t>
            </a:r>
            <a:endParaRPr sz="800">
              <a:solidFill>
                <a:srgbClr val="FF6600"/>
              </a:solidFill>
            </a:endParaRPr>
          </a:p>
        </p:txBody>
      </p:sp>
      <p:sp>
        <p:nvSpPr>
          <p:cNvPr id="264" name="Google Shape;264;p28"/>
          <p:cNvSpPr txBox="1"/>
          <p:nvPr/>
        </p:nvSpPr>
        <p:spPr>
          <a:xfrm>
            <a:off x="8050075" y="1516729"/>
            <a:ext cx="865200" cy="2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FF6600"/>
                </a:solidFill>
              </a:rPr>
              <a:t>Virtual robot</a:t>
            </a:r>
            <a:endParaRPr sz="800">
              <a:solidFill>
                <a:srgbClr val="FF6600"/>
              </a:solidFill>
            </a:endParaRPr>
          </a:p>
        </p:txBody>
      </p:sp>
      <p:sp>
        <p:nvSpPr>
          <p:cNvPr id="265" name="Google Shape;265;p28"/>
          <p:cNvSpPr txBox="1"/>
          <p:nvPr/>
        </p:nvSpPr>
        <p:spPr>
          <a:xfrm>
            <a:off x="6850525" y="3735081"/>
            <a:ext cx="865200" cy="2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FF6600"/>
                </a:solidFill>
              </a:rPr>
              <a:t>Inputs and Sensors</a:t>
            </a:r>
            <a:endParaRPr sz="800">
              <a:solidFill>
                <a:srgbClr val="FF6600"/>
              </a:solidFill>
            </a:endParaRPr>
          </a:p>
        </p:txBody>
      </p:sp>
      <p:cxnSp>
        <p:nvCxnSpPr>
          <p:cNvPr id="266" name="Google Shape;266;p28"/>
          <p:cNvCxnSpPr/>
          <p:nvPr/>
        </p:nvCxnSpPr>
        <p:spPr>
          <a:xfrm>
            <a:off x="7491275" y="1852050"/>
            <a:ext cx="134700" cy="760500"/>
          </a:xfrm>
          <a:prstGeom prst="straightConnector1">
            <a:avLst/>
          </a:prstGeom>
          <a:noFill/>
          <a:ln cap="flat" cmpd="sng" w="9525">
            <a:solidFill>
              <a:srgbClr val="FF6600"/>
            </a:solidFill>
            <a:prstDash val="solid"/>
            <a:round/>
            <a:headEnd len="med" w="med" type="none"/>
            <a:tailEnd len="med" w="med" type="triangle"/>
          </a:ln>
        </p:spPr>
      </p:cxnSp>
      <p:cxnSp>
        <p:nvCxnSpPr>
          <p:cNvPr id="267" name="Google Shape;267;p28"/>
          <p:cNvCxnSpPr>
            <a:stCxn id="264" idx="2"/>
          </p:cNvCxnSpPr>
          <p:nvPr/>
        </p:nvCxnSpPr>
        <p:spPr>
          <a:xfrm>
            <a:off x="8482675" y="1770229"/>
            <a:ext cx="34500" cy="582000"/>
          </a:xfrm>
          <a:prstGeom prst="straightConnector1">
            <a:avLst/>
          </a:prstGeom>
          <a:noFill/>
          <a:ln cap="flat" cmpd="sng" w="9525">
            <a:solidFill>
              <a:srgbClr val="FF6600"/>
            </a:solidFill>
            <a:prstDash val="solid"/>
            <a:round/>
            <a:headEnd len="med" w="med" type="none"/>
            <a:tailEnd len="med" w="med" type="triangle"/>
          </a:ln>
        </p:spPr>
      </p:cxnSp>
      <p:cxnSp>
        <p:nvCxnSpPr>
          <p:cNvPr id="268" name="Google Shape;268;p28"/>
          <p:cNvCxnSpPr/>
          <p:nvPr/>
        </p:nvCxnSpPr>
        <p:spPr>
          <a:xfrm flipH="1" rot="10800000">
            <a:off x="7632850" y="3325625"/>
            <a:ext cx="733500" cy="575700"/>
          </a:xfrm>
          <a:prstGeom prst="straightConnector1">
            <a:avLst/>
          </a:prstGeom>
          <a:noFill/>
          <a:ln cap="flat" cmpd="sng" w="9525">
            <a:solidFill>
              <a:srgbClr val="FF6600"/>
            </a:solidFill>
            <a:prstDash val="solid"/>
            <a:round/>
            <a:headEnd len="med" w="med" type="none"/>
            <a:tailEnd len="med" w="med" type="triangle"/>
          </a:ln>
        </p:spPr>
      </p:cxnSp>
      <p:pic>
        <p:nvPicPr>
          <p:cNvPr descr="Introducing Dash's Neighborhood! Step into Dash’s Neighborhood, where Dash inspires on the screen. With a robot for every learner, students develop coding literacy at their own pace. Designed for creating programs in class and practicing skills at home, Dash's Neighborhood is the perfect companion to hands-on robotics learning that students love.&#10;&#10;Try your FREE trial today! https://www.makewonder.com/dashs-neighborhood/" id="269" name="Google Shape;269;p28" title="Introducing Dash's Neighborhood">
            <a:hlinkClick r:id="rId4"/>
          </p:cNvPr>
          <p:cNvPicPr preferRelativeResize="0"/>
          <p:nvPr/>
        </p:nvPicPr>
        <p:blipFill>
          <a:blip r:embed="rId5">
            <a:alphaModFix/>
          </a:blip>
          <a:stretch>
            <a:fillRect/>
          </a:stretch>
        </p:blipFill>
        <p:spPr>
          <a:xfrm>
            <a:off x="2902713" y="1331172"/>
            <a:ext cx="3439666" cy="2579749"/>
          </a:xfrm>
          <a:prstGeom prst="rect">
            <a:avLst/>
          </a:prstGeom>
          <a:noFill/>
          <a:ln>
            <a:noFill/>
          </a:ln>
        </p:spPr>
      </p:pic>
      <p:sp>
        <p:nvSpPr>
          <p:cNvPr id="270" name="Google Shape;270;p28"/>
          <p:cNvSpPr txBox="1"/>
          <p:nvPr/>
        </p:nvSpPr>
        <p:spPr>
          <a:xfrm>
            <a:off x="0" y="1198280"/>
            <a:ext cx="2607900" cy="2432700"/>
          </a:xfrm>
          <a:prstGeom prst="rect">
            <a:avLst/>
          </a:prstGeom>
          <a:noFill/>
          <a:ln>
            <a:noFill/>
          </a:ln>
        </p:spPr>
        <p:txBody>
          <a:bodyPr anchorCtr="0" anchor="t" bIns="91425" lIns="91425" spcFirstLastPara="1" rIns="91425" wrap="square" tIns="91425">
            <a:noAutofit/>
          </a:bodyPr>
          <a:lstStyle/>
          <a:p>
            <a:pPr indent="-285750" lvl="0" marL="457200" rtl="0" algn="l">
              <a:spcBef>
                <a:spcPts val="0"/>
              </a:spcBef>
              <a:spcAft>
                <a:spcPts val="0"/>
              </a:spcAft>
              <a:buClr>
                <a:schemeClr val="dk1"/>
              </a:buClr>
              <a:buSzPts val="900"/>
              <a:buChar char="●"/>
            </a:pPr>
            <a:r>
              <a:rPr lang="en" sz="900">
                <a:solidFill>
                  <a:schemeClr val="dk1"/>
                </a:solidFill>
              </a:rPr>
              <a:t>The </a:t>
            </a:r>
            <a:r>
              <a:rPr b="1" lang="en" sz="900">
                <a:solidFill>
                  <a:srgbClr val="FF6600"/>
                </a:solidFill>
              </a:rPr>
              <a:t>fastest way to introduce coding </a:t>
            </a:r>
            <a:r>
              <a:rPr b="1" i="1" lang="en" sz="900">
                <a:solidFill>
                  <a:srgbClr val="FF6600"/>
                </a:solidFill>
              </a:rPr>
              <a:t>and</a:t>
            </a:r>
            <a:r>
              <a:rPr b="1" lang="en" sz="900">
                <a:solidFill>
                  <a:srgbClr val="FF6600"/>
                </a:solidFill>
              </a:rPr>
              <a:t> robotics</a:t>
            </a:r>
            <a:r>
              <a:rPr lang="en" sz="900">
                <a:solidFill>
                  <a:schemeClr val="dk1"/>
                </a:solidFill>
              </a:rPr>
              <a:t> to your students</a:t>
            </a:r>
            <a:endParaRPr sz="900">
              <a:solidFill>
                <a:schemeClr val="dk1"/>
              </a:solidFill>
            </a:endParaRPr>
          </a:p>
          <a:p>
            <a:pPr indent="0" lvl="0" marL="457200" rtl="0" algn="l">
              <a:spcBef>
                <a:spcPts val="0"/>
              </a:spcBef>
              <a:spcAft>
                <a:spcPts val="0"/>
              </a:spcAft>
              <a:buNone/>
            </a:pPr>
            <a:r>
              <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Just open Blockly, </a:t>
            </a:r>
            <a:r>
              <a:rPr b="1" lang="en" sz="900">
                <a:solidFill>
                  <a:srgbClr val="FF6600"/>
                </a:solidFill>
              </a:rPr>
              <a:t>every student gets their own Dash robot</a:t>
            </a:r>
            <a:r>
              <a:rPr lang="en" sz="900">
                <a:solidFill>
                  <a:schemeClr val="dk1"/>
                </a:solidFill>
              </a:rPr>
              <a:t> ready to code on any device</a:t>
            </a:r>
            <a:endParaRPr sz="900">
              <a:solidFill>
                <a:schemeClr val="dk1"/>
              </a:solidFill>
            </a:endParaRPr>
          </a:p>
          <a:p>
            <a:pPr indent="0" lvl="0" marL="457200" rtl="0" algn="l">
              <a:spcBef>
                <a:spcPts val="0"/>
              </a:spcBef>
              <a:spcAft>
                <a:spcPts val="0"/>
              </a:spcAft>
              <a:buNone/>
            </a:pPr>
            <a:r>
              <a:rPr lang="en" sz="900">
                <a:solidFill>
                  <a:schemeClr val="dk1"/>
                </a:solidFill>
              </a:rPr>
              <a:t> </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Students can learn to code with Blockly </a:t>
            </a:r>
            <a:r>
              <a:rPr b="1" lang="en" sz="900">
                <a:solidFill>
                  <a:srgbClr val="FF6600"/>
                </a:solidFill>
              </a:rPr>
              <a:t>in class and at home</a:t>
            </a:r>
            <a:r>
              <a:rPr lang="en" sz="900">
                <a:solidFill>
                  <a:schemeClr val="dk1"/>
                </a:solidFill>
              </a:rPr>
              <a:t>, and will be prepared for lessons across all subjects with Dash and Dot, the most engaging K–5 robots</a:t>
            </a:r>
            <a:endParaRPr sz="900">
              <a:solidFill>
                <a:schemeClr val="dk1"/>
              </a:solidFill>
            </a:endParaRPr>
          </a:p>
          <a:p>
            <a:pPr indent="0" lvl="0" marL="457200" rtl="0" algn="l">
              <a:spcBef>
                <a:spcPts val="0"/>
              </a:spcBef>
              <a:spcAft>
                <a:spcPts val="0"/>
              </a:spcAft>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rgbClr val="FF6600"/>
                </a:solidFill>
              </a:rPr>
              <a:t>Transition without interruption</a:t>
            </a:r>
            <a:r>
              <a:rPr b="1" lang="en" sz="900">
                <a:solidFill>
                  <a:schemeClr val="dk1"/>
                </a:solidFill>
              </a:rPr>
              <a:t> </a:t>
            </a:r>
            <a:r>
              <a:rPr lang="en" sz="900">
                <a:solidFill>
                  <a:schemeClr val="dk1"/>
                </a:solidFill>
              </a:rPr>
              <a:t>S</a:t>
            </a:r>
            <a:r>
              <a:rPr lang="en" sz="900">
                <a:solidFill>
                  <a:schemeClr val="dk1"/>
                </a:solidFill>
              </a:rPr>
              <a:t>witch between coding with an onscreen or physical robot at any time in seconds</a:t>
            </a:r>
            <a:endParaRPr sz="1200"/>
          </a:p>
        </p:txBody>
      </p:sp>
      <p:pic>
        <p:nvPicPr>
          <p:cNvPr id="271" name="Google Shape;271;p28"/>
          <p:cNvPicPr preferRelativeResize="0"/>
          <p:nvPr/>
        </p:nvPicPr>
        <p:blipFill>
          <a:blip r:embed="rId6">
            <a:alphaModFix/>
          </a:blip>
          <a:stretch>
            <a:fillRect/>
          </a:stretch>
        </p:blipFill>
        <p:spPr>
          <a:xfrm>
            <a:off x="969095" y="3732508"/>
            <a:ext cx="1093264" cy="253500"/>
          </a:xfrm>
          <a:prstGeom prst="rect">
            <a:avLst/>
          </a:prstGeom>
          <a:noFill/>
          <a:ln>
            <a:noFill/>
          </a:ln>
        </p:spPr>
      </p:pic>
      <p:pic>
        <p:nvPicPr>
          <p:cNvPr id="272" name="Google Shape;272;p28"/>
          <p:cNvPicPr preferRelativeResize="0"/>
          <p:nvPr/>
        </p:nvPicPr>
        <p:blipFill>
          <a:blip r:embed="rId7">
            <a:alphaModFix/>
          </a:blip>
          <a:stretch>
            <a:fillRect/>
          </a:stretch>
        </p:blipFill>
        <p:spPr>
          <a:xfrm>
            <a:off x="205447" y="75874"/>
            <a:ext cx="808525" cy="253225"/>
          </a:xfrm>
          <a:prstGeom prst="rect">
            <a:avLst/>
          </a:prstGeom>
          <a:noFill/>
          <a:ln>
            <a:noFill/>
          </a:ln>
        </p:spPr>
      </p:pic>
      <p:pic>
        <p:nvPicPr>
          <p:cNvPr id="273" name="Google Shape;273;p28"/>
          <p:cNvPicPr preferRelativeResize="0"/>
          <p:nvPr/>
        </p:nvPicPr>
        <p:blipFill>
          <a:blip r:embed="rId8">
            <a:alphaModFix/>
          </a:blip>
          <a:stretch>
            <a:fillRect/>
          </a:stretch>
        </p:blipFill>
        <p:spPr>
          <a:xfrm>
            <a:off x="8267569" y="75875"/>
            <a:ext cx="687331" cy="253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9"/>
          <p:cNvSpPr txBox="1"/>
          <p:nvPr/>
        </p:nvSpPr>
        <p:spPr>
          <a:xfrm>
            <a:off x="1157400" y="0"/>
            <a:ext cx="6829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FF6600"/>
                </a:solidFill>
              </a:rPr>
              <a:t>NEW</a:t>
            </a:r>
            <a:r>
              <a:rPr b="1" lang="en" sz="2800">
                <a:solidFill>
                  <a:srgbClr val="999999"/>
                </a:solidFill>
              </a:rPr>
              <a:t> Math Lessons in Class Connect</a:t>
            </a:r>
            <a:endParaRPr b="1" sz="2800">
              <a:solidFill>
                <a:srgbClr val="999999"/>
              </a:solidFill>
            </a:endParaRPr>
          </a:p>
        </p:txBody>
      </p:sp>
      <p:sp>
        <p:nvSpPr>
          <p:cNvPr id="279" name="Google Shape;279;p29"/>
          <p:cNvSpPr/>
          <p:nvPr/>
        </p:nvSpPr>
        <p:spPr>
          <a:xfrm>
            <a:off x="0" y="3792550"/>
            <a:ext cx="9144000" cy="929700"/>
          </a:xfrm>
          <a:prstGeom prst="rect">
            <a:avLst/>
          </a:prstGeom>
          <a:solidFill>
            <a:srgbClr val="FF66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9"/>
          <p:cNvSpPr txBox="1"/>
          <p:nvPr/>
        </p:nvSpPr>
        <p:spPr>
          <a:xfrm>
            <a:off x="115500" y="3826150"/>
            <a:ext cx="89130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Brand new, step-by-step activities provide an engaging way for kids to master math standards while coding with their favorite robot, Dash.</a:t>
            </a:r>
            <a:endParaRPr b="1" sz="2000">
              <a:solidFill>
                <a:srgbClr val="FFFFFF"/>
              </a:solidFill>
            </a:endParaRPr>
          </a:p>
        </p:txBody>
      </p:sp>
      <p:pic>
        <p:nvPicPr>
          <p:cNvPr id="281" name="Google Shape;281;p29"/>
          <p:cNvPicPr preferRelativeResize="0"/>
          <p:nvPr/>
        </p:nvPicPr>
        <p:blipFill>
          <a:blip r:embed="rId3">
            <a:alphaModFix/>
          </a:blip>
          <a:stretch>
            <a:fillRect/>
          </a:stretch>
        </p:blipFill>
        <p:spPr>
          <a:xfrm>
            <a:off x="205447" y="75874"/>
            <a:ext cx="808525" cy="253225"/>
          </a:xfrm>
          <a:prstGeom prst="rect">
            <a:avLst/>
          </a:prstGeom>
          <a:noFill/>
          <a:ln>
            <a:noFill/>
          </a:ln>
        </p:spPr>
      </p:pic>
      <p:pic>
        <p:nvPicPr>
          <p:cNvPr id="282" name="Google Shape;282;p29"/>
          <p:cNvPicPr preferRelativeResize="0"/>
          <p:nvPr/>
        </p:nvPicPr>
        <p:blipFill>
          <a:blip r:embed="rId4">
            <a:alphaModFix/>
          </a:blip>
          <a:stretch>
            <a:fillRect/>
          </a:stretch>
        </p:blipFill>
        <p:spPr>
          <a:xfrm>
            <a:off x="8267569" y="75875"/>
            <a:ext cx="687331" cy="253225"/>
          </a:xfrm>
          <a:prstGeom prst="rect">
            <a:avLst/>
          </a:prstGeom>
          <a:noFill/>
          <a:ln>
            <a:noFill/>
          </a:ln>
        </p:spPr>
      </p:pic>
      <p:pic>
        <p:nvPicPr>
          <p:cNvPr id="283" name="Google Shape;283;p29"/>
          <p:cNvPicPr preferRelativeResize="0"/>
          <p:nvPr/>
        </p:nvPicPr>
        <p:blipFill>
          <a:blip r:embed="rId5">
            <a:alphaModFix/>
          </a:blip>
          <a:stretch>
            <a:fillRect/>
          </a:stretch>
        </p:blipFill>
        <p:spPr>
          <a:xfrm>
            <a:off x="577475" y="918538"/>
            <a:ext cx="4493402" cy="2360775"/>
          </a:xfrm>
          <a:prstGeom prst="rect">
            <a:avLst/>
          </a:prstGeom>
          <a:noFill/>
          <a:ln>
            <a:noFill/>
          </a:ln>
        </p:spPr>
      </p:pic>
      <p:pic>
        <p:nvPicPr>
          <p:cNvPr descr="We are proud to announce the addition of 60 standards-aligned math activities for kids in grades 3-5 to Class Connect! This video gives you an overview of the Class Connect dashboard, the activities it tracks, and the virtual robot (Dash's Neighborhood) that makes it easy to put coding and robotics into the hands of every student.&#10;&#10;Class Connect combines a progress dashboard, a virtual robot, and just-in-time curricular resources, making it easy to teach students important skills, even if the teacher doesn't have a lot of coding experience. And now with Math Activities, Class Connect enables teachers to do more with Dash and use coding to reinforce core curriculum concepts in challenging and innovative ways." id="284" name="Google Shape;284;p29" title="Class Connect &amp; Dash's Neighborhood">
            <a:hlinkClick r:id="rId6"/>
          </p:cNvPr>
          <p:cNvPicPr preferRelativeResize="0"/>
          <p:nvPr/>
        </p:nvPicPr>
        <p:blipFill>
          <a:blip r:embed="rId7">
            <a:alphaModFix/>
          </a:blip>
          <a:stretch>
            <a:fillRect/>
          </a:stretch>
        </p:blipFill>
        <p:spPr>
          <a:xfrm>
            <a:off x="5418816" y="918538"/>
            <a:ext cx="3147709" cy="23607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0"/>
          <p:cNvSpPr txBox="1"/>
          <p:nvPr/>
        </p:nvSpPr>
        <p:spPr>
          <a:xfrm>
            <a:off x="1157400" y="23875"/>
            <a:ext cx="6829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B6B7BA"/>
                </a:solidFill>
              </a:rPr>
              <a:t>Social and Emotional?</a:t>
            </a:r>
            <a:br>
              <a:rPr b="1" lang="en" sz="2800">
                <a:solidFill>
                  <a:srgbClr val="B6B7BA"/>
                </a:solidFill>
              </a:rPr>
            </a:br>
            <a:endParaRPr b="1" sz="2800">
              <a:solidFill>
                <a:srgbClr val="B6B7BA"/>
              </a:solidFill>
            </a:endParaRPr>
          </a:p>
        </p:txBody>
      </p:sp>
      <p:pic>
        <p:nvPicPr>
          <p:cNvPr id="290" name="Google Shape;290;p30"/>
          <p:cNvPicPr preferRelativeResize="0"/>
          <p:nvPr/>
        </p:nvPicPr>
        <p:blipFill>
          <a:blip r:embed="rId3">
            <a:alphaModFix/>
          </a:blip>
          <a:stretch>
            <a:fillRect/>
          </a:stretch>
        </p:blipFill>
        <p:spPr>
          <a:xfrm>
            <a:off x="205447" y="75874"/>
            <a:ext cx="808525" cy="253225"/>
          </a:xfrm>
          <a:prstGeom prst="rect">
            <a:avLst/>
          </a:prstGeom>
          <a:noFill/>
          <a:ln>
            <a:noFill/>
          </a:ln>
        </p:spPr>
      </p:pic>
      <p:pic>
        <p:nvPicPr>
          <p:cNvPr id="291" name="Google Shape;291;p30"/>
          <p:cNvPicPr preferRelativeResize="0"/>
          <p:nvPr/>
        </p:nvPicPr>
        <p:blipFill>
          <a:blip r:embed="rId4">
            <a:alphaModFix/>
          </a:blip>
          <a:stretch>
            <a:fillRect/>
          </a:stretch>
        </p:blipFill>
        <p:spPr>
          <a:xfrm>
            <a:off x="8267569" y="75875"/>
            <a:ext cx="687331" cy="253225"/>
          </a:xfrm>
          <a:prstGeom prst="rect">
            <a:avLst/>
          </a:prstGeom>
          <a:noFill/>
          <a:ln>
            <a:noFill/>
          </a:ln>
        </p:spPr>
      </p:pic>
      <p:sp>
        <p:nvSpPr>
          <p:cNvPr id="292" name="Google Shape;292;p30"/>
          <p:cNvSpPr txBox="1"/>
          <p:nvPr/>
        </p:nvSpPr>
        <p:spPr>
          <a:xfrm>
            <a:off x="4549575" y="881050"/>
            <a:ext cx="37179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Throughout our entire production process, we aim to spark </a:t>
            </a:r>
            <a:r>
              <a:rPr lang="en" sz="1800">
                <a:solidFill>
                  <a:srgbClr val="FF6600"/>
                </a:solidFill>
              </a:rPr>
              <a:t>creativity</a:t>
            </a:r>
            <a:r>
              <a:rPr lang="en" sz="1800"/>
              <a:t> with kids of all ages to </a:t>
            </a:r>
            <a:r>
              <a:rPr lang="en" sz="1800">
                <a:solidFill>
                  <a:srgbClr val="FF6600"/>
                </a:solidFill>
              </a:rPr>
              <a:t>inspire</a:t>
            </a:r>
            <a:r>
              <a:rPr lang="en" sz="1800"/>
              <a:t> them to learn critical coding skills while having </a:t>
            </a:r>
            <a:r>
              <a:rPr lang="en" sz="1800">
                <a:solidFill>
                  <a:srgbClr val="FF6600"/>
                </a:solidFill>
              </a:rPr>
              <a:t>fun</a:t>
            </a:r>
            <a:r>
              <a:rPr lang="en" sz="1800"/>
              <a:t>. Our robots put the power of play into their hands so they can </a:t>
            </a:r>
            <a:r>
              <a:rPr lang="en" sz="1800">
                <a:solidFill>
                  <a:srgbClr val="FF6600"/>
                </a:solidFill>
              </a:rPr>
              <a:t>dream</a:t>
            </a:r>
            <a:r>
              <a:rPr lang="en" sz="1800"/>
              <a:t> up new adventures while learning to code at every level. Each </a:t>
            </a:r>
            <a:r>
              <a:rPr lang="en" sz="1800">
                <a:solidFill>
                  <a:srgbClr val="FF6600"/>
                </a:solidFill>
              </a:rPr>
              <a:t>discovery</a:t>
            </a:r>
            <a:r>
              <a:rPr lang="en" sz="1800"/>
              <a:t>, each </a:t>
            </a:r>
            <a:r>
              <a:rPr lang="en" sz="1800">
                <a:solidFill>
                  <a:srgbClr val="FF6600"/>
                </a:solidFill>
              </a:rPr>
              <a:t>'wonder</a:t>
            </a:r>
            <a:r>
              <a:rPr lang="en" sz="1800"/>
              <a:t> moment,' leads to another, all while unlocking a new way of seeing the future.</a:t>
            </a:r>
            <a:endParaRPr sz="1800"/>
          </a:p>
        </p:txBody>
      </p:sp>
      <p:pic>
        <p:nvPicPr>
          <p:cNvPr id="293" name="Google Shape;293;p30"/>
          <p:cNvPicPr preferRelativeResize="0"/>
          <p:nvPr/>
        </p:nvPicPr>
        <p:blipFill>
          <a:blip r:embed="rId5">
            <a:alphaModFix/>
          </a:blip>
          <a:stretch>
            <a:fillRect/>
          </a:stretch>
        </p:blipFill>
        <p:spPr>
          <a:xfrm>
            <a:off x="498300" y="881061"/>
            <a:ext cx="3393700" cy="33813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31"/>
          <p:cNvPicPr preferRelativeResize="0"/>
          <p:nvPr/>
        </p:nvPicPr>
        <p:blipFill>
          <a:blip r:embed="rId3">
            <a:alphaModFix/>
          </a:blip>
          <a:stretch>
            <a:fillRect/>
          </a:stretch>
        </p:blipFill>
        <p:spPr>
          <a:xfrm>
            <a:off x="177300" y="115200"/>
            <a:ext cx="800100" cy="495300"/>
          </a:xfrm>
          <a:prstGeom prst="rect">
            <a:avLst/>
          </a:prstGeom>
          <a:noFill/>
          <a:ln>
            <a:noFill/>
          </a:ln>
        </p:spPr>
      </p:pic>
      <p:sp>
        <p:nvSpPr>
          <p:cNvPr id="299" name="Google Shape;299;p31"/>
          <p:cNvSpPr txBox="1"/>
          <p:nvPr/>
        </p:nvSpPr>
        <p:spPr>
          <a:xfrm>
            <a:off x="1157400" y="0"/>
            <a:ext cx="6829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999999"/>
                </a:solidFill>
              </a:rPr>
              <a:t>Annual Competition</a:t>
            </a:r>
            <a:endParaRPr b="1" sz="2800">
              <a:solidFill>
                <a:srgbClr val="999999"/>
              </a:solidFill>
            </a:endParaRPr>
          </a:p>
        </p:txBody>
      </p:sp>
      <p:sp>
        <p:nvSpPr>
          <p:cNvPr id="300" name="Google Shape;300;p31"/>
          <p:cNvSpPr txBox="1"/>
          <p:nvPr/>
        </p:nvSpPr>
        <p:spPr>
          <a:xfrm>
            <a:off x="759375" y="405300"/>
            <a:ext cx="80307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999999"/>
                </a:solidFill>
              </a:rPr>
              <a:t>The </a:t>
            </a:r>
            <a:r>
              <a:rPr b="1" lang="en" sz="2000">
                <a:solidFill>
                  <a:srgbClr val="FF6E1A"/>
                </a:solidFill>
              </a:rPr>
              <a:t>W</a:t>
            </a:r>
            <a:r>
              <a:rPr b="1" lang="en" sz="2000">
                <a:solidFill>
                  <a:srgbClr val="999999"/>
                </a:solidFill>
              </a:rPr>
              <a:t>onder </a:t>
            </a:r>
            <a:r>
              <a:rPr b="1" lang="en" sz="2000">
                <a:solidFill>
                  <a:srgbClr val="FF6E1A"/>
                </a:solidFill>
              </a:rPr>
              <a:t>L</a:t>
            </a:r>
            <a:r>
              <a:rPr b="1" lang="en" sz="2000">
                <a:solidFill>
                  <a:srgbClr val="999999"/>
                </a:solidFill>
              </a:rPr>
              <a:t>eague </a:t>
            </a:r>
            <a:r>
              <a:rPr b="1" lang="en" sz="2000">
                <a:solidFill>
                  <a:srgbClr val="FF6E1A"/>
                </a:solidFill>
              </a:rPr>
              <a:t>R</a:t>
            </a:r>
            <a:r>
              <a:rPr b="1" lang="en" sz="2000">
                <a:solidFill>
                  <a:srgbClr val="999999"/>
                </a:solidFill>
              </a:rPr>
              <a:t>obotics </a:t>
            </a:r>
            <a:r>
              <a:rPr b="1" lang="en" sz="2000">
                <a:solidFill>
                  <a:srgbClr val="FF6E1A"/>
                </a:solidFill>
              </a:rPr>
              <a:t>C</a:t>
            </a:r>
            <a:r>
              <a:rPr b="1" lang="en" sz="2000">
                <a:solidFill>
                  <a:srgbClr val="999999"/>
                </a:solidFill>
              </a:rPr>
              <a:t>ompetition is free to join</a:t>
            </a:r>
            <a:endParaRPr b="1" sz="2000">
              <a:solidFill>
                <a:srgbClr val="999999"/>
              </a:solidFill>
            </a:endParaRPr>
          </a:p>
          <a:p>
            <a:pPr indent="0" lvl="0" marL="0" rtl="0" algn="ctr">
              <a:spcBef>
                <a:spcPts val="0"/>
              </a:spcBef>
              <a:spcAft>
                <a:spcPts val="0"/>
              </a:spcAft>
              <a:buNone/>
            </a:pPr>
            <a:r>
              <a:rPr b="1" lang="en" sz="2000">
                <a:solidFill>
                  <a:srgbClr val="999999"/>
                </a:solidFill>
              </a:rPr>
              <a:t>and is completed from your own classroom or lab</a:t>
            </a:r>
            <a:endParaRPr b="1" sz="2000">
              <a:solidFill>
                <a:srgbClr val="999999"/>
              </a:solidFill>
            </a:endParaRPr>
          </a:p>
        </p:txBody>
      </p:sp>
      <p:sp>
        <p:nvSpPr>
          <p:cNvPr id="301" name="Google Shape;301;p31"/>
          <p:cNvSpPr/>
          <p:nvPr/>
        </p:nvSpPr>
        <p:spPr>
          <a:xfrm>
            <a:off x="0" y="3792550"/>
            <a:ext cx="9144000" cy="929700"/>
          </a:xfrm>
          <a:prstGeom prst="rect">
            <a:avLst/>
          </a:prstGeom>
          <a:solidFill>
            <a:srgbClr val="AC239A"/>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1"/>
          <p:cNvSpPr txBox="1"/>
          <p:nvPr/>
        </p:nvSpPr>
        <p:spPr>
          <a:xfrm>
            <a:off x="115500" y="3693775"/>
            <a:ext cx="8913000" cy="107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Teams of students ages 6-8, 9-11 and 12-14 years old will design solutions for real-world science and technology problems by programming Dash, Dot and Cue </a:t>
            </a:r>
            <a:endParaRPr b="1" sz="2000">
              <a:solidFill>
                <a:srgbClr val="FFFFFF"/>
              </a:solidFill>
            </a:endParaRPr>
          </a:p>
        </p:txBody>
      </p:sp>
      <p:pic>
        <p:nvPicPr>
          <p:cNvPr id="303" name="Google Shape;303;p31"/>
          <p:cNvPicPr preferRelativeResize="0"/>
          <p:nvPr/>
        </p:nvPicPr>
        <p:blipFill>
          <a:blip r:embed="rId4">
            <a:alphaModFix/>
          </a:blip>
          <a:stretch>
            <a:fillRect/>
          </a:stretch>
        </p:blipFill>
        <p:spPr>
          <a:xfrm>
            <a:off x="7272152" y="1191466"/>
            <a:ext cx="1627698" cy="1337425"/>
          </a:xfrm>
          <a:prstGeom prst="rect">
            <a:avLst/>
          </a:prstGeom>
          <a:noFill/>
          <a:ln cap="flat" cmpd="sng" w="9525">
            <a:solidFill>
              <a:schemeClr val="dk2"/>
            </a:solidFill>
            <a:prstDash val="solid"/>
            <a:round/>
            <a:headEnd len="sm" w="sm" type="none"/>
            <a:tailEnd len="sm" w="sm" type="none"/>
          </a:ln>
        </p:spPr>
      </p:pic>
      <p:pic>
        <p:nvPicPr>
          <p:cNvPr id="304" name="Google Shape;304;p31"/>
          <p:cNvPicPr preferRelativeResize="0"/>
          <p:nvPr/>
        </p:nvPicPr>
        <p:blipFill>
          <a:blip r:embed="rId5">
            <a:alphaModFix/>
          </a:blip>
          <a:stretch>
            <a:fillRect/>
          </a:stretch>
        </p:blipFill>
        <p:spPr>
          <a:xfrm>
            <a:off x="6042425" y="2356351"/>
            <a:ext cx="2401648" cy="1337424"/>
          </a:xfrm>
          <a:prstGeom prst="rect">
            <a:avLst/>
          </a:prstGeom>
          <a:noFill/>
          <a:ln cap="flat" cmpd="sng" w="9525">
            <a:solidFill>
              <a:schemeClr val="dk2"/>
            </a:solidFill>
            <a:prstDash val="solid"/>
            <a:round/>
            <a:headEnd len="sm" w="sm" type="none"/>
            <a:tailEnd len="sm" w="sm" type="none"/>
          </a:ln>
        </p:spPr>
      </p:pic>
      <p:pic>
        <p:nvPicPr>
          <p:cNvPr id="305" name="Google Shape;305;p31"/>
          <p:cNvPicPr preferRelativeResize="0"/>
          <p:nvPr/>
        </p:nvPicPr>
        <p:blipFill>
          <a:blip r:embed="rId6">
            <a:alphaModFix/>
          </a:blip>
          <a:stretch>
            <a:fillRect/>
          </a:stretch>
        </p:blipFill>
        <p:spPr>
          <a:xfrm>
            <a:off x="6225775" y="1223550"/>
            <a:ext cx="757451" cy="929701"/>
          </a:xfrm>
          <a:prstGeom prst="rect">
            <a:avLst/>
          </a:prstGeom>
          <a:noFill/>
          <a:ln>
            <a:noFill/>
          </a:ln>
        </p:spPr>
      </p:pic>
      <p:pic>
        <p:nvPicPr>
          <p:cNvPr descr="Are you ready to join the Wonder League? Join Dash and his friends from Craig of the Creek in this year's Wonder League Robotic Competition adventure. Learn more by visiting us and registering for the competition for FREE at https://www.makewonder.com/wlrc" id="306" name="Google Shape;306;p31" title="Wonder League Robotics Competition Join Forces With Craig of the Creek">
            <a:hlinkClick r:id="rId7"/>
          </p:cNvPr>
          <p:cNvPicPr preferRelativeResize="0"/>
          <p:nvPr/>
        </p:nvPicPr>
        <p:blipFill>
          <a:blip r:embed="rId8">
            <a:alphaModFix/>
          </a:blip>
          <a:stretch>
            <a:fillRect/>
          </a:stretch>
        </p:blipFill>
        <p:spPr>
          <a:xfrm>
            <a:off x="2929325" y="1314687"/>
            <a:ext cx="2960700" cy="2220525"/>
          </a:xfrm>
          <a:prstGeom prst="rect">
            <a:avLst/>
          </a:prstGeom>
          <a:noFill/>
          <a:ln>
            <a:noFill/>
          </a:ln>
        </p:spPr>
      </p:pic>
      <p:sp>
        <p:nvSpPr>
          <p:cNvPr id="307" name="Google Shape;307;p31"/>
          <p:cNvSpPr txBox="1"/>
          <p:nvPr/>
        </p:nvSpPr>
        <p:spPr>
          <a:xfrm>
            <a:off x="274625" y="1191475"/>
            <a:ext cx="2502300" cy="1416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u="sng"/>
              <a:t>WLRC 2020</a:t>
            </a:r>
            <a:endParaRPr b="1" u="sng"/>
          </a:p>
          <a:p>
            <a:pPr indent="0" lvl="0" marL="0" rtl="0" algn="ctr">
              <a:spcBef>
                <a:spcPts val="0"/>
              </a:spcBef>
              <a:spcAft>
                <a:spcPts val="0"/>
              </a:spcAft>
              <a:buNone/>
            </a:pPr>
            <a:r>
              <a:rPr lang="en"/>
              <a:t>3,645 </a:t>
            </a:r>
            <a:r>
              <a:rPr b="1" lang="en"/>
              <a:t>coaches</a:t>
            </a:r>
            <a:r>
              <a:rPr lang="en"/>
              <a:t> registered</a:t>
            </a:r>
            <a:endParaRPr b="1">
              <a:solidFill>
                <a:srgbClr val="AC239A"/>
              </a:solidFill>
            </a:endParaRPr>
          </a:p>
          <a:p>
            <a:pPr indent="0" lvl="0" marL="0" rtl="0" algn="ctr">
              <a:spcBef>
                <a:spcPts val="0"/>
              </a:spcBef>
              <a:spcAft>
                <a:spcPts val="0"/>
              </a:spcAft>
              <a:buNone/>
            </a:pPr>
            <a:r>
              <a:rPr lang="en"/>
              <a:t>73 </a:t>
            </a:r>
            <a:r>
              <a:rPr b="1" lang="en"/>
              <a:t>countries</a:t>
            </a:r>
            <a:r>
              <a:rPr lang="en"/>
              <a:t> represented</a:t>
            </a:r>
            <a:endParaRPr/>
          </a:p>
          <a:p>
            <a:pPr indent="0" lvl="0" marL="0" rtl="0" algn="ctr">
              <a:spcBef>
                <a:spcPts val="0"/>
              </a:spcBef>
              <a:spcAft>
                <a:spcPts val="0"/>
              </a:spcAft>
              <a:buNone/>
            </a:pPr>
            <a:r>
              <a:rPr lang="en"/>
              <a:t>25,445 </a:t>
            </a:r>
            <a:r>
              <a:rPr b="1" lang="en"/>
              <a:t>students</a:t>
            </a:r>
            <a:r>
              <a:rPr lang="en"/>
              <a:t> competed</a:t>
            </a:r>
            <a:br>
              <a:rPr lang="en"/>
            </a:br>
            <a:r>
              <a:rPr b="1" lang="en">
                <a:solidFill>
                  <a:srgbClr val="AC239A"/>
                </a:solidFill>
              </a:rPr>
              <a:t>34%</a:t>
            </a:r>
            <a:r>
              <a:rPr lang="en"/>
              <a:t> under the age of 8</a:t>
            </a:r>
            <a:br>
              <a:rPr lang="en"/>
            </a:br>
            <a:r>
              <a:rPr b="1" lang="en">
                <a:solidFill>
                  <a:srgbClr val="AC239A"/>
                </a:solidFill>
              </a:rPr>
              <a:t>47%</a:t>
            </a:r>
            <a:r>
              <a:rPr lang="en"/>
              <a:t> were </a:t>
            </a:r>
            <a:r>
              <a:rPr b="1" lang="en"/>
              <a:t>female</a:t>
            </a:r>
            <a:endParaRPr b="1"/>
          </a:p>
        </p:txBody>
      </p:sp>
      <p:pic>
        <p:nvPicPr>
          <p:cNvPr id="308" name="Google Shape;308;p31"/>
          <p:cNvPicPr preferRelativeResize="0"/>
          <p:nvPr/>
        </p:nvPicPr>
        <p:blipFill>
          <a:blip r:embed="rId9">
            <a:alphaModFix/>
          </a:blip>
          <a:stretch>
            <a:fillRect/>
          </a:stretch>
        </p:blipFill>
        <p:spPr>
          <a:xfrm>
            <a:off x="208975" y="2722764"/>
            <a:ext cx="1627700" cy="971010"/>
          </a:xfrm>
          <a:prstGeom prst="rect">
            <a:avLst/>
          </a:prstGeom>
          <a:noFill/>
          <a:ln cap="flat" cmpd="sng" w="9525">
            <a:solidFill>
              <a:srgbClr val="000000"/>
            </a:solidFill>
            <a:prstDash val="solid"/>
            <a:round/>
            <a:headEnd len="sm" w="sm" type="none"/>
            <a:tailEnd len="sm" w="sm" type="none"/>
          </a:ln>
        </p:spPr>
      </p:pic>
      <p:pic>
        <p:nvPicPr>
          <p:cNvPr id="309" name="Google Shape;309;p31"/>
          <p:cNvPicPr preferRelativeResize="0"/>
          <p:nvPr/>
        </p:nvPicPr>
        <p:blipFill>
          <a:blip r:embed="rId10">
            <a:alphaModFix/>
          </a:blip>
          <a:stretch>
            <a:fillRect/>
          </a:stretch>
        </p:blipFill>
        <p:spPr>
          <a:xfrm>
            <a:off x="1902317" y="2722775"/>
            <a:ext cx="961350" cy="720075"/>
          </a:xfrm>
          <a:prstGeom prst="rect">
            <a:avLst/>
          </a:prstGeom>
          <a:noFill/>
          <a:ln cap="flat" cmpd="sng" w="9525">
            <a:solidFill>
              <a:srgbClr val="000000"/>
            </a:solidFill>
            <a:prstDash val="solid"/>
            <a:round/>
            <a:headEnd len="sm" w="sm" type="none"/>
            <a:tailEnd len="sm" w="sm" type="none"/>
          </a:ln>
        </p:spPr>
      </p:pic>
      <p:pic>
        <p:nvPicPr>
          <p:cNvPr id="310" name="Google Shape;310;p31"/>
          <p:cNvPicPr preferRelativeResize="0"/>
          <p:nvPr/>
        </p:nvPicPr>
        <p:blipFill>
          <a:blip r:embed="rId11">
            <a:alphaModFix/>
          </a:blip>
          <a:stretch>
            <a:fillRect/>
          </a:stretch>
        </p:blipFill>
        <p:spPr>
          <a:xfrm>
            <a:off x="8267569" y="75875"/>
            <a:ext cx="687331" cy="253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32"/>
          <p:cNvPicPr preferRelativeResize="0"/>
          <p:nvPr/>
        </p:nvPicPr>
        <p:blipFill rotWithShape="1">
          <a:blip r:embed="rId3">
            <a:alphaModFix/>
          </a:blip>
          <a:srcRect b="0" l="34700" r="0" t="9649"/>
          <a:stretch/>
        </p:blipFill>
        <p:spPr>
          <a:xfrm>
            <a:off x="4832125" y="3710600"/>
            <a:ext cx="1301199" cy="859700"/>
          </a:xfrm>
          <a:prstGeom prst="rect">
            <a:avLst/>
          </a:prstGeom>
          <a:noFill/>
          <a:ln>
            <a:noFill/>
          </a:ln>
        </p:spPr>
      </p:pic>
      <p:pic>
        <p:nvPicPr>
          <p:cNvPr id="316" name="Google Shape;316;p32"/>
          <p:cNvPicPr preferRelativeResize="0"/>
          <p:nvPr/>
        </p:nvPicPr>
        <p:blipFill>
          <a:blip r:embed="rId4">
            <a:alphaModFix/>
          </a:blip>
          <a:stretch>
            <a:fillRect/>
          </a:stretch>
        </p:blipFill>
        <p:spPr>
          <a:xfrm>
            <a:off x="6230981" y="779510"/>
            <a:ext cx="579425" cy="747925"/>
          </a:xfrm>
          <a:prstGeom prst="rect">
            <a:avLst/>
          </a:prstGeom>
          <a:noFill/>
          <a:ln>
            <a:noFill/>
          </a:ln>
        </p:spPr>
      </p:pic>
      <p:pic>
        <p:nvPicPr>
          <p:cNvPr id="317" name="Google Shape;317;p32"/>
          <p:cNvPicPr preferRelativeResize="0"/>
          <p:nvPr/>
        </p:nvPicPr>
        <p:blipFill>
          <a:blip r:embed="rId5">
            <a:alphaModFix/>
          </a:blip>
          <a:stretch>
            <a:fillRect/>
          </a:stretch>
        </p:blipFill>
        <p:spPr>
          <a:xfrm>
            <a:off x="2219348" y="2700551"/>
            <a:ext cx="477153" cy="495300"/>
          </a:xfrm>
          <a:prstGeom prst="rect">
            <a:avLst/>
          </a:prstGeom>
          <a:noFill/>
          <a:ln>
            <a:noFill/>
          </a:ln>
        </p:spPr>
      </p:pic>
      <p:pic>
        <p:nvPicPr>
          <p:cNvPr id="318" name="Google Shape;318;p32"/>
          <p:cNvPicPr preferRelativeResize="0"/>
          <p:nvPr/>
        </p:nvPicPr>
        <p:blipFill>
          <a:blip r:embed="rId6">
            <a:alphaModFix/>
          </a:blip>
          <a:stretch>
            <a:fillRect/>
          </a:stretch>
        </p:blipFill>
        <p:spPr>
          <a:xfrm>
            <a:off x="1827470" y="700702"/>
            <a:ext cx="934225" cy="1167776"/>
          </a:xfrm>
          <a:prstGeom prst="rect">
            <a:avLst/>
          </a:prstGeom>
          <a:noFill/>
          <a:ln>
            <a:noFill/>
          </a:ln>
        </p:spPr>
      </p:pic>
      <p:pic>
        <p:nvPicPr>
          <p:cNvPr id="319" name="Google Shape;319;p32"/>
          <p:cNvPicPr preferRelativeResize="0"/>
          <p:nvPr/>
        </p:nvPicPr>
        <p:blipFill>
          <a:blip r:embed="rId7">
            <a:alphaModFix/>
          </a:blip>
          <a:stretch>
            <a:fillRect/>
          </a:stretch>
        </p:blipFill>
        <p:spPr>
          <a:xfrm>
            <a:off x="101100" y="115200"/>
            <a:ext cx="800100" cy="495300"/>
          </a:xfrm>
          <a:prstGeom prst="rect">
            <a:avLst/>
          </a:prstGeom>
          <a:noFill/>
          <a:ln>
            <a:noFill/>
          </a:ln>
        </p:spPr>
      </p:pic>
      <p:sp>
        <p:nvSpPr>
          <p:cNvPr id="320" name="Google Shape;320;p32"/>
          <p:cNvSpPr txBox="1"/>
          <p:nvPr/>
        </p:nvSpPr>
        <p:spPr>
          <a:xfrm>
            <a:off x="1081200" y="0"/>
            <a:ext cx="6829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999999"/>
                </a:solidFill>
              </a:rPr>
              <a:t>Funding?</a:t>
            </a:r>
            <a:endParaRPr b="1" sz="2800">
              <a:solidFill>
                <a:srgbClr val="999999"/>
              </a:solidFill>
            </a:endParaRPr>
          </a:p>
        </p:txBody>
      </p:sp>
      <p:sp>
        <p:nvSpPr>
          <p:cNvPr id="321" name="Google Shape;321;p32"/>
          <p:cNvSpPr txBox="1"/>
          <p:nvPr/>
        </p:nvSpPr>
        <p:spPr>
          <a:xfrm>
            <a:off x="196050" y="348739"/>
            <a:ext cx="87519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999999"/>
                </a:solidFill>
              </a:rPr>
              <a:t>Federal funds can be used to support STEM education in many ways</a:t>
            </a:r>
            <a:endParaRPr b="1" sz="2000">
              <a:solidFill>
                <a:srgbClr val="999999"/>
              </a:solidFill>
            </a:endParaRPr>
          </a:p>
        </p:txBody>
      </p:sp>
      <p:sp>
        <p:nvSpPr>
          <p:cNvPr id="322" name="Google Shape;322;p32"/>
          <p:cNvSpPr txBox="1"/>
          <p:nvPr/>
        </p:nvSpPr>
        <p:spPr>
          <a:xfrm>
            <a:off x="2696500" y="640215"/>
            <a:ext cx="3615000" cy="3242400"/>
          </a:xfrm>
          <a:prstGeom prst="rect">
            <a:avLst/>
          </a:prstGeom>
          <a:noFill/>
          <a:ln>
            <a:noFill/>
          </a:ln>
        </p:spPr>
        <p:txBody>
          <a:bodyPr anchorCtr="0" anchor="t" bIns="91425" lIns="91425" spcFirstLastPara="1" rIns="91425" wrap="square" tIns="91425">
            <a:noAutofit/>
          </a:bodyPr>
          <a:lstStyle/>
          <a:p>
            <a:pPr indent="-295275" lvl="0" marL="457200" rtl="0" algn="l">
              <a:lnSpc>
                <a:spcPct val="115000"/>
              </a:lnSpc>
              <a:spcBef>
                <a:spcPts val="1100"/>
              </a:spcBef>
              <a:spcAft>
                <a:spcPts val="0"/>
              </a:spcAft>
              <a:buClr>
                <a:srgbClr val="0097A7"/>
              </a:buClr>
              <a:buSzPts val="1050"/>
              <a:buFont typeface="Verdana"/>
              <a:buAutoNum type="arabicPeriod"/>
            </a:pPr>
            <a:r>
              <a:rPr lang="en" sz="1050">
                <a:solidFill>
                  <a:srgbClr val="0097A7"/>
                </a:solidFill>
                <a:latin typeface="Verdana"/>
                <a:ea typeface="Verdana"/>
                <a:cs typeface="Verdana"/>
                <a:sym typeface="Verdana"/>
              </a:rPr>
              <a:t>Increase students’ equitable access to STEAM courses and experiences, including out-of-school programs, STEAM-themed schools, and career pathways</a:t>
            </a:r>
            <a:br>
              <a:rPr lang="en" sz="1050">
                <a:latin typeface="Verdana"/>
                <a:ea typeface="Verdana"/>
                <a:cs typeface="Verdana"/>
                <a:sym typeface="Verdana"/>
              </a:rPr>
            </a:br>
            <a:endParaRPr sz="1050">
              <a:latin typeface="Verdana"/>
              <a:ea typeface="Verdana"/>
              <a:cs typeface="Verdana"/>
              <a:sym typeface="Verdana"/>
            </a:endParaRPr>
          </a:p>
          <a:p>
            <a:pPr indent="-295275" lvl="0" marL="457200" rtl="0" algn="l">
              <a:lnSpc>
                <a:spcPct val="115000"/>
              </a:lnSpc>
              <a:spcBef>
                <a:spcPts val="0"/>
              </a:spcBef>
              <a:spcAft>
                <a:spcPts val="0"/>
              </a:spcAft>
              <a:buClr>
                <a:srgbClr val="FF5F0A"/>
              </a:buClr>
              <a:buSzPts val="1050"/>
              <a:buFont typeface="Verdana"/>
              <a:buAutoNum type="arabicPeriod"/>
            </a:pPr>
            <a:r>
              <a:rPr lang="en" sz="1050">
                <a:solidFill>
                  <a:srgbClr val="FF5F0A"/>
                </a:solidFill>
                <a:latin typeface="Verdana"/>
                <a:ea typeface="Verdana"/>
                <a:cs typeface="Verdana"/>
                <a:sym typeface="Verdana"/>
              </a:rPr>
              <a:t>Support educators’ knowledge and expertise in STEAM disciplines through recruitment, preparation, support, and retention strategies</a:t>
            </a:r>
            <a:br>
              <a:rPr lang="en" sz="1050">
                <a:latin typeface="Verdana"/>
                <a:ea typeface="Verdana"/>
                <a:cs typeface="Verdana"/>
                <a:sym typeface="Verdana"/>
              </a:rPr>
            </a:br>
            <a:endParaRPr sz="1050">
              <a:latin typeface="Verdana"/>
              <a:ea typeface="Verdana"/>
              <a:cs typeface="Verdana"/>
              <a:sym typeface="Verdana"/>
            </a:endParaRPr>
          </a:p>
          <a:p>
            <a:pPr indent="-295275" lvl="0" marL="457200" rtl="0" algn="l">
              <a:lnSpc>
                <a:spcPct val="115000"/>
              </a:lnSpc>
              <a:spcBef>
                <a:spcPts val="0"/>
              </a:spcBef>
              <a:spcAft>
                <a:spcPts val="0"/>
              </a:spcAft>
              <a:buClr>
                <a:srgbClr val="0097A7"/>
              </a:buClr>
              <a:buSzPts val="1050"/>
              <a:buFont typeface="Verdana"/>
              <a:buAutoNum type="arabicPeriod"/>
            </a:pPr>
            <a:r>
              <a:rPr lang="en" sz="1050">
                <a:solidFill>
                  <a:srgbClr val="0097A7"/>
                </a:solidFill>
                <a:latin typeface="Verdana"/>
                <a:ea typeface="Verdana"/>
                <a:cs typeface="Verdana"/>
                <a:sym typeface="Verdana"/>
              </a:rPr>
              <a:t>Increase student access to materials and equipment needed to support inquiry-based pedagogy and active learning. </a:t>
            </a:r>
            <a:endParaRPr sz="1050">
              <a:solidFill>
                <a:srgbClr val="0097A7"/>
              </a:solidFill>
              <a:latin typeface="Verdana"/>
              <a:ea typeface="Verdana"/>
              <a:cs typeface="Verdana"/>
              <a:sym typeface="Verdana"/>
            </a:endParaRPr>
          </a:p>
          <a:p>
            <a:pPr indent="0" lvl="0" marL="0" rtl="0" algn="l">
              <a:spcBef>
                <a:spcPts val="1100"/>
              </a:spcBef>
              <a:spcAft>
                <a:spcPts val="0"/>
              </a:spcAft>
              <a:buClr>
                <a:srgbClr val="000000"/>
              </a:buClr>
              <a:buSzPts val="1100"/>
              <a:buFont typeface="Arial"/>
              <a:buNone/>
            </a:pPr>
            <a:r>
              <a:t/>
            </a:r>
            <a:endParaRPr>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t/>
            </a:r>
            <a:endParaRPr>
              <a:latin typeface="Verdana"/>
              <a:ea typeface="Verdana"/>
              <a:cs typeface="Verdana"/>
              <a:sym typeface="Verdana"/>
            </a:endParaRPr>
          </a:p>
        </p:txBody>
      </p:sp>
      <p:sp>
        <p:nvSpPr>
          <p:cNvPr id="323" name="Google Shape;323;p32"/>
          <p:cNvSpPr txBox="1"/>
          <p:nvPr/>
        </p:nvSpPr>
        <p:spPr>
          <a:xfrm>
            <a:off x="349900" y="1135600"/>
            <a:ext cx="2254800" cy="15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800">
                <a:latin typeface="Verdana"/>
                <a:ea typeface="Verdana"/>
                <a:cs typeface="Verdana"/>
                <a:sym typeface="Verdana"/>
              </a:rPr>
              <a:t>Carl D. Perkins Funding</a:t>
            </a:r>
            <a:endParaRPr b="1"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t/>
            </a:r>
            <a:endParaRPr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rPr lang="en" sz="800">
                <a:latin typeface="Verdana"/>
                <a:ea typeface="Verdana"/>
                <a:cs typeface="Verdana"/>
                <a:sym typeface="Verdana"/>
              </a:rPr>
              <a:t>Our solutions provide curriculum options that are industry-based to push students thinking in areas of STEAM and see the application to STEAM-based fields.  Perkins funding provides a means for bringing this type of learning opportunity into the classroom as well as opening up the opportunity to create courses focused on STEAM learning. </a:t>
            </a:r>
            <a:endParaRPr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t/>
            </a:r>
            <a:endParaRPr sz="1050">
              <a:latin typeface="Verdana"/>
              <a:ea typeface="Verdana"/>
              <a:cs typeface="Verdana"/>
              <a:sym typeface="Verdana"/>
            </a:endParaRPr>
          </a:p>
        </p:txBody>
      </p:sp>
      <p:sp>
        <p:nvSpPr>
          <p:cNvPr id="324" name="Google Shape;324;p32"/>
          <p:cNvSpPr txBox="1"/>
          <p:nvPr/>
        </p:nvSpPr>
        <p:spPr>
          <a:xfrm>
            <a:off x="349900" y="2905550"/>
            <a:ext cx="2254800" cy="18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800">
                <a:latin typeface="Verdana"/>
                <a:ea typeface="Verdana"/>
                <a:cs typeface="Verdana"/>
                <a:sym typeface="Verdana"/>
              </a:rPr>
              <a:t>IDEA</a:t>
            </a:r>
            <a:endParaRPr b="1"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t/>
            </a:r>
            <a:endParaRPr b="1"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rPr lang="en" sz="800">
                <a:latin typeface="Verdana"/>
                <a:ea typeface="Verdana"/>
                <a:cs typeface="Verdana"/>
                <a:sym typeface="Verdana"/>
              </a:rPr>
              <a:t>Although Wonder Workshop products </a:t>
            </a:r>
            <a:br>
              <a:rPr lang="en" sz="800">
                <a:latin typeface="Verdana"/>
                <a:ea typeface="Verdana"/>
                <a:cs typeface="Verdana"/>
                <a:sym typeface="Verdana"/>
              </a:rPr>
            </a:br>
            <a:r>
              <a:rPr lang="en" sz="800">
                <a:latin typeface="Verdana"/>
                <a:ea typeface="Verdana"/>
                <a:cs typeface="Verdana"/>
                <a:sym typeface="Verdana"/>
              </a:rPr>
              <a:t>do not specifically address disabilities within the curriculum, students with disabilities are quite successful using the various solutions. Because the curriculum is designed for the students to work in groups of three, this enables students to practice collaboration and communication. These skills help students with autism and language disabilities to improve their interactions with others. </a:t>
            </a:r>
            <a:endParaRPr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t/>
            </a:r>
            <a:endParaRPr b="1"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t/>
            </a:r>
            <a:endParaRPr b="1"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t/>
            </a:r>
            <a:endParaRPr sz="1050">
              <a:latin typeface="Verdana"/>
              <a:ea typeface="Verdana"/>
              <a:cs typeface="Verdana"/>
              <a:sym typeface="Verdana"/>
            </a:endParaRPr>
          </a:p>
        </p:txBody>
      </p:sp>
      <p:sp>
        <p:nvSpPr>
          <p:cNvPr id="325" name="Google Shape;325;p32"/>
          <p:cNvSpPr txBox="1"/>
          <p:nvPr/>
        </p:nvSpPr>
        <p:spPr>
          <a:xfrm>
            <a:off x="6720250" y="1003875"/>
            <a:ext cx="2254800" cy="21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800">
                <a:latin typeface="Verdana"/>
                <a:ea typeface="Verdana"/>
                <a:cs typeface="Verdana"/>
                <a:sym typeface="Verdana"/>
              </a:rPr>
              <a:t>Title IV, Part B: 21st Century Community Learning Center Grants</a:t>
            </a:r>
            <a:endParaRPr b="1"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t/>
            </a:r>
            <a:endParaRPr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rPr lang="en" sz="800">
                <a:latin typeface="Verdana"/>
                <a:ea typeface="Verdana"/>
                <a:cs typeface="Verdana"/>
                <a:sym typeface="Verdana"/>
              </a:rPr>
              <a:t>Wonder Workshop provides unique opportunities for STEAM enrichment in out-of-school learning environments.  Educators can use 21st Century Community Learning Centers grant funds to purchase Wonder Workshop robots and curriculum to support an engaging after school or community-based learning environment. Our annual competition is an excellent way to engage these groups in a world-wide event that is free of charge.</a:t>
            </a:r>
            <a:endParaRPr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t/>
            </a:r>
            <a:endParaRPr b="1"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t/>
            </a:r>
            <a:endParaRPr b="1"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t/>
            </a:r>
            <a:endParaRPr b="1"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t/>
            </a:r>
            <a:endParaRPr b="1"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t/>
            </a:r>
            <a:endParaRPr sz="1050">
              <a:latin typeface="Verdana"/>
              <a:ea typeface="Verdana"/>
              <a:cs typeface="Verdana"/>
              <a:sym typeface="Verdana"/>
            </a:endParaRPr>
          </a:p>
        </p:txBody>
      </p:sp>
      <p:sp>
        <p:nvSpPr>
          <p:cNvPr id="326" name="Google Shape;326;p32"/>
          <p:cNvSpPr txBox="1"/>
          <p:nvPr/>
        </p:nvSpPr>
        <p:spPr>
          <a:xfrm>
            <a:off x="6693150" y="3330525"/>
            <a:ext cx="2254800" cy="17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800">
                <a:latin typeface="Verdana"/>
                <a:ea typeface="Verdana"/>
                <a:cs typeface="Verdana"/>
                <a:sym typeface="Verdana"/>
              </a:rPr>
              <a:t>Title I</a:t>
            </a:r>
            <a:endParaRPr b="1"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t/>
            </a:r>
            <a:endParaRPr b="1"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rPr lang="en" sz="800">
                <a:latin typeface="Verdana"/>
                <a:ea typeface="Verdana"/>
                <a:cs typeface="Verdana"/>
                <a:sym typeface="Verdana"/>
              </a:rPr>
              <a:t>Utilizing Wonder Workshop robots where the program aligns with the school’s comprehensive needs assessment. The differentiation of learning that our curriculum provides creates an environment for all students to succeed.  As a supplemental material, focused around STEAM learning, Dash, Dot and Cue provide an engaging way to continue the learning and apply ideas. </a:t>
            </a:r>
            <a:endParaRPr b="1" sz="800">
              <a:latin typeface="Verdana"/>
              <a:ea typeface="Verdana"/>
              <a:cs typeface="Verdana"/>
              <a:sym typeface="Verdana"/>
            </a:endParaRPr>
          </a:p>
        </p:txBody>
      </p:sp>
      <p:sp>
        <p:nvSpPr>
          <p:cNvPr id="327" name="Google Shape;327;p32"/>
          <p:cNvSpPr txBox="1"/>
          <p:nvPr/>
        </p:nvSpPr>
        <p:spPr>
          <a:xfrm>
            <a:off x="3210950" y="3441600"/>
            <a:ext cx="1718700" cy="16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800">
                <a:latin typeface="Verdana"/>
                <a:ea typeface="Verdana"/>
                <a:cs typeface="Verdana"/>
                <a:sym typeface="Verdana"/>
              </a:rPr>
              <a:t>Title II</a:t>
            </a:r>
            <a:endParaRPr b="1"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t/>
            </a:r>
            <a:endParaRPr b="1" sz="800">
              <a:latin typeface="Verdana"/>
              <a:ea typeface="Verdana"/>
              <a:cs typeface="Verdana"/>
              <a:sym typeface="Verdana"/>
            </a:endParaRPr>
          </a:p>
          <a:p>
            <a:pPr indent="0" lvl="0" marL="0" rtl="0" algn="l">
              <a:spcBef>
                <a:spcPts val="0"/>
              </a:spcBef>
              <a:spcAft>
                <a:spcPts val="0"/>
              </a:spcAft>
              <a:buClr>
                <a:srgbClr val="000000"/>
              </a:buClr>
              <a:buSzPts val="1100"/>
              <a:buFont typeface="Arial"/>
              <a:buNone/>
            </a:pPr>
            <a:r>
              <a:rPr lang="en" sz="800">
                <a:latin typeface="Verdana"/>
                <a:ea typeface="Verdana"/>
                <a:cs typeface="Verdana"/>
                <a:sym typeface="Verdana"/>
              </a:rPr>
              <a:t>Wonder Workshop’s </a:t>
            </a:r>
            <a:r>
              <a:rPr i="1" lang="en" sz="800">
                <a:latin typeface="Verdana"/>
                <a:ea typeface="Verdana"/>
                <a:cs typeface="Verdana"/>
                <a:sym typeface="Verdana"/>
              </a:rPr>
              <a:t>Teach Wonder </a:t>
            </a:r>
            <a:r>
              <a:rPr lang="en" sz="800">
                <a:latin typeface="Verdana"/>
                <a:ea typeface="Verdana"/>
                <a:cs typeface="Verdana"/>
                <a:sym typeface="Verdana"/>
              </a:rPr>
              <a:t>course offers online Professional Development to support educators as new teaching methods and materials are implemented into the classroom.</a:t>
            </a:r>
            <a:endParaRPr b="1" sz="800">
              <a:latin typeface="Verdana"/>
              <a:ea typeface="Verdana"/>
              <a:cs typeface="Verdana"/>
              <a:sym typeface="Verdana"/>
            </a:endParaRPr>
          </a:p>
        </p:txBody>
      </p:sp>
      <p:pic>
        <p:nvPicPr>
          <p:cNvPr id="328" name="Google Shape;328;p32"/>
          <p:cNvPicPr preferRelativeResize="0"/>
          <p:nvPr/>
        </p:nvPicPr>
        <p:blipFill>
          <a:blip r:embed="rId8">
            <a:alphaModFix/>
          </a:blip>
          <a:stretch>
            <a:fillRect/>
          </a:stretch>
        </p:blipFill>
        <p:spPr>
          <a:xfrm flipH="1">
            <a:off x="8267600" y="3086564"/>
            <a:ext cx="800100" cy="800100"/>
          </a:xfrm>
          <a:prstGeom prst="rect">
            <a:avLst/>
          </a:prstGeom>
          <a:noFill/>
          <a:ln>
            <a:noFill/>
          </a:ln>
        </p:spPr>
      </p:pic>
      <p:pic>
        <p:nvPicPr>
          <p:cNvPr id="329" name="Google Shape;329;p32"/>
          <p:cNvPicPr preferRelativeResize="0"/>
          <p:nvPr/>
        </p:nvPicPr>
        <p:blipFill>
          <a:blip r:embed="rId9">
            <a:alphaModFix/>
          </a:blip>
          <a:stretch>
            <a:fillRect/>
          </a:stretch>
        </p:blipFill>
        <p:spPr>
          <a:xfrm>
            <a:off x="8267569" y="75875"/>
            <a:ext cx="687331" cy="253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5"/>
          <p:cNvPicPr preferRelativeResize="0"/>
          <p:nvPr/>
        </p:nvPicPr>
        <p:blipFill rotWithShape="1">
          <a:blip r:embed="rId3">
            <a:alphaModFix/>
          </a:blip>
          <a:srcRect b="4734" l="0" r="0" t="0"/>
          <a:stretch/>
        </p:blipFill>
        <p:spPr>
          <a:xfrm>
            <a:off x="5348762" y="829825"/>
            <a:ext cx="3541301" cy="3241024"/>
          </a:xfrm>
          <a:prstGeom prst="rect">
            <a:avLst/>
          </a:prstGeom>
          <a:noFill/>
          <a:ln>
            <a:noFill/>
          </a:ln>
        </p:spPr>
      </p:pic>
      <p:sp>
        <p:nvSpPr>
          <p:cNvPr id="66" name="Google Shape;66;p15"/>
          <p:cNvSpPr txBox="1"/>
          <p:nvPr>
            <p:ph idx="1" type="subTitle"/>
          </p:nvPr>
        </p:nvSpPr>
        <p:spPr>
          <a:xfrm>
            <a:off x="6736500" y="141243"/>
            <a:ext cx="2407500" cy="34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FF5F0A"/>
                </a:solidFill>
              </a:rPr>
              <a:t>www.makewonder.com</a:t>
            </a:r>
            <a:endParaRPr b="1" sz="1000">
              <a:solidFill>
                <a:srgbClr val="FF5F0A"/>
              </a:solidFill>
            </a:endParaRPr>
          </a:p>
        </p:txBody>
      </p:sp>
      <p:pic>
        <p:nvPicPr>
          <p:cNvPr id="67" name="Google Shape;67;p15"/>
          <p:cNvPicPr preferRelativeResize="0"/>
          <p:nvPr/>
        </p:nvPicPr>
        <p:blipFill>
          <a:blip r:embed="rId4">
            <a:alphaModFix/>
          </a:blip>
          <a:stretch>
            <a:fillRect/>
          </a:stretch>
        </p:blipFill>
        <p:spPr>
          <a:xfrm>
            <a:off x="7247993" y="2401362"/>
            <a:ext cx="1088204" cy="340800"/>
          </a:xfrm>
          <a:prstGeom prst="rect">
            <a:avLst/>
          </a:prstGeom>
          <a:noFill/>
          <a:ln>
            <a:noFill/>
          </a:ln>
        </p:spPr>
      </p:pic>
      <p:sp>
        <p:nvSpPr>
          <p:cNvPr id="68" name="Google Shape;68;p15"/>
          <p:cNvSpPr txBox="1"/>
          <p:nvPr>
            <p:ph idx="1" type="subTitle"/>
          </p:nvPr>
        </p:nvSpPr>
        <p:spPr>
          <a:xfrm>
            <a:off x="220450" y="90424"/>
            <a:ext cx="5106900" cy="491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FF5F0A"/>
                </a:solidFill>
              </a:rPr>
              <a:t>We are Wonder Workshop</a:t>
            </a:r>
            <a:endParaRPr b="1" sz="1500">
              <a:solidFill>
                <a:srgbClr val="FF5F0A"/>
              </a:solidFill>
            </a:endParaRPr>
          </a:p>
          <a:p>
            <a:pPr indent="0" lvl="0" marL="0" rtl="0" algn="l">
              <a:spcBef>
                <a:spcPts val="0"/>
              </a:spcBef>
              <a:spcAft>
                <a:spcPts val="0"/>
              </a:spcAft>
              <a:buNone/>
            </a:pPr>
            <a:r>
              <a:t/>
            </a:r>
            <a:endParaRPr b="1" sz="1500">
              <a:solidFill>
                <a:srgbClr val="FF5F0A"/>
              </a:solidFill>
            </a:endParaRPr>
          </a:p>
          <a:p>
            <a:pPr indent="0" lvl="0" marL="0" rtl="0" algn="l">
              <a:spcBef>
                <a:spcPts val="0"/>
              </a:spcBef>
              <a:spcAft>
                <a:spcPts val="0"/>
              </a:spcAft>
              <a:buNone/>
            </a:pPr>
            <a:r>
              <a:rPr b="1" lang="en" sz="1500">
                <a:solidFill>
                  <a:srgbClr val="FF5F0A"/>
                </a:solidFill>
              </a:rPr>
              <a:t>Headquartered in San Mateo, California</a:t>
            </a:r>
            <a:endParaRPr b="1" sz="1500">
              <a:solidFill>
                <a:srgbClr val="FF5F0A"/>
              </a:solidFill>
            </a:endParaRPr>
          </a:p>
          <a:p>
            <a:pPr indent="0" lvl="0" marL="0" rtl="0" algn="l">
              <a:spcBef>
                <a:spcPts val="0"/>
              </a:spcBef>
              <a:spcAft>
                <a:spcPts val="0"/>
              </a:spcAft>
              <a:buNone/>
            </a:pPr>
            <a:r>
              <a:t/>
            </a:r>
            <a:endParaRPr b="1" sz="1500">
              <a:solidFill>
                <a:srgbClr val="FF5F0A"/>
              </a:solidFill>
            </a:endParaRPr>
          </a:p>
          <a:p>
            <a:pPr indent="0" lvl="0" marL="0" rtl="0" algn="l">
              <a:spcBef>
                <a:spcPts val="0"/>
              </a:spcBef>
              <a:spcAft>
                <a:spcPts val="0"/>
              </a:spcAft>
              <a:buNone/>
            </a:pPr>
            <a:br>
              <a:rPr b="1" lang="en" sz="1500">
                <a:solidFill>
                  <a:srgbClr val="FF5F0A"/>
                </a:solidFill>
              </a:rPr>
            </a:br>
            <a:r>
              <a:rPr b="1" lang="en" sz="1500">
                <a:solidFill>
                  <a:srgbClr val="FF5F0A"/>
                </a:solidFill>
              </a:rPr>
              <a:t>Makers of the award-winning Dash, Dot and Cue robots, apps and curriculum</a:t>
            </a:r>
            <a:br>
              <a:rPr b="1" lang="en" sz="1500">
                <a:solidFill>
                  <a:srgbClr val="FF5F0A"/>
                </a:solidFill>
              </a:rPr>
            </a:br>
            <a:endParaRPr b="1" sz="1500">
              <a:solidFill>
                <a:srgbClr val="FF5F0A"/>
              </a:solidFill>
            </a:endParaRPr>
          </a:p>
          <a:p>
            <a:pPr indent="0" lvl="0" marL="0" rtl="0" algn="l">
              <a:spcBef>
                <a:spcPts val="0"/>
              </a:spcBef>
              <a:spcAft>
                <a:spcPts val="0"/>
              </a:spcAft>
              <a:buNone/>
            </a:pPr>
            <a:r>
              <a:t/>
            </a:r>
            <a:endParaRPr b="1" sz="1500">
              <a:solidFill>
                <a:srgbClr val="FF5F0A"/>
              </a:solidFill>
            </a:endParaRPr>
          </a:p>
          <a:p>
            <a:pPr indent="0" lvl="0" marL="0" rtl="0" algn="l">
              <a:spcBef>
                <a:spcPts val="0"/>
              </a:spcBef>
              <a:spcAft>
                <a:spcPts val="0"/>
              </a:spcAft>
              <a:buNone/>
            </a:pPr>
            <a:r>
              <a:rPr b="1" lang="en" sz="1500">
                <a:solidFill>
                  <a:srgbClr val="FF5F0A"/>
                </a:solidFill>
              </a:rPr>
              <a:t>Dash, Dot, Cue, and their companion apps are COPPA compliant and COPPA certified. Wonder Workshop works with kidSAFE, which is one of a very few organizations approved by the FTC to confer COPPA Certification, which is reviewed annually under the Safe Harbor program</a:t>
            </a:r>
            <a:endParaRPr b="1" sz="1500">
              <a:solidFill>
                <a:srgbClr val="FF5F0A"/>
              </a:solidFill>
            </a:endParaRPr>
          </a:p>
          <a:p>
            <a:pPr indent="0" lvl="0" marL="0" rtl="0" algn="l">
              <a:spcBef>
                <a:spcPts val="0"/>
              </a:spcBef>
              <a:spcAft>
                <a:spcPts val="0"/>
              </a:spcAft>
              <a:buClr>
                <a:schemeClr val="dk1"/>
              </a:buClr>
              <a:buSzPts val="1100"/>
              <a:buFont typeface="Arial"/>
              <a:buNone/>
            </a:pPr>
            <a:r>
              <a:t/>
            </a:r>
            <a:endParaRPr b="1" sz="1500">
              <a:solidFill>
                <a:srgbClr val="FF5F0A"/>
              </a:solidFill>
            </a:endParaRPr>
          </a:p>
          <a:p>
            <a:pPr indent="0" lvl="0" marL="0" rtl="0" algn="l">
              <a:spcBef>
                <a:spcPts val="0"/>
              </a:spcBef>
              <a:spcAft>
                <a:spcPts val="0"/>
              </a:spcAft>
              <a:buNone/>
            </a:pPr>
            <a:r>
              <a:t/>
            </a:r>
            <a:endParaRPr b="1" sz="1500">
              <a:solidFill>
                <a:srgbClr val="FF5F0A"/>
              </a:solidFill>
            </a:endParaRPr>
          </a:p>
          <a:p>
            <a:pPr indent="0" lvl="0" marL="0" rtl="0" algn="l">
              <a:spcBef>
                <a:spcPts val="0"/>
              </a:spcBef>
              <a:spcAft>
                <a:spcPts val="0"/>
              </a:spcAft>
              <a:buClr>
                <a:schemeClr val="dk1"/>
              </a:buClr>
              <a:buSzPts val="1100"/>
              <a:buFont typeface="Arial"/>
              <a:buNone/>
            </a:pPr>
            <a:r>
              <a:rPr b="1" lang="en" sz="1500">
                <a:solidFill>
                  <a:srgbClr val="FF5F0A"/>
                </a:solidFill>
              </a:rPr>
              <a:t>Our mission is to inspire every home and classroom to be a place of innovation–where children, parents, and teachers solve problems of the future using our tools and curriculum</a:t>
            </a:r>
            <a:endParaRPr b="1" sz="1500">
              <a:solidFill>
                <a:srgbClr val="FF5F0A"/>
              </a:solidFill>
            </a:endParaRPr>
          </a:p>
          <a:p>
            <a:pPr indent="0" lvl="0" marL="0" rtl="0" algn="l">
              <a:spcBef>
                <a:spcPts val="0"/>
              </a:spcBef>
              <a:spcAft>
                <a:spcPts val="0"/>
              </a:spcAft>
              <a:buNone/>
            </a:pPr>
            <a:r>
              <a:t/>
            </a:r>
            <a:endParaRPr b="1" sz="1500">
              <a:solidFill>
                <a:srgbClr val="FF5F0A"/>
              </a:solidFill>
            </a:endParaRPr>
          </a:p>
          <a:p>
            <a:pPr indent="0" lvl="0" marL="0" rtl="0" algn="l">
              <a:spcBef>
                <a:spcPts val="0"/>
              </a:spcBef>
              <a:spcAft>
                <a:spcPts val="0"/>
              </a:spcAft>
              <a:buNone/>
            </a:pPr>
            <a:br>
              <a:rPr b="1" lang="en" sz="1500">
                <a:solidFill>
                  <a:srgbClr val="FF5F0A"/>
                </a:solidFill>
              </a:rPr>
            </a:br>
            <a:endParaRPr b="1" sz="1500">
              <a:solidFill>
                <a:srgbClr val="FF5F0A"/>
              </a:solidFill>
            </a:endParaRPr>
          </a:p>
        </p:txBody>
      </p:sp>
      <p:pic>
        <p:nvPicPr>
          <p:cNvPr id="69" name="Google Shape;69;p15"/>
          <p:cNvPicPr preferRelativeResize="0"/>
          <p:nvPr/>
        </p:nvPicPr>
        <p:blipFill>
          <a:blip r:embed="rId5">
            <a:alphaModFix/>
          </a:blip>
          <a:stretch>
            <a:fillRect/>
          </a:stretch>
        </p:blipFill>
        <p:spPr>
          <a:xfrm>
            <a:off x="3098482" y="1595269"/>
            <a:ext cx="749315" cy="624744"/>
          </a:xfrm>
          <a:prstGeom prst="rect">
            <a:avLst/>
          </a:prstGeom>
          <a:noFill/>
          <a:ln>
            <a:noFill/>
          </a:ln>
        </p:spPr>
      </p:pic>
      <p:pic>
        <p:nvPicPr>
          <p:cNvPr id="70" name="Google Shape;70;p15"/>
          <p:cNvPicPr preferRelativeResize="0"/>
          <p:nvPr/>
        </p:nvPicPr>
        <p:blipFill>
          <a:blip r:embed="rId6">
            <a:alphaModFix/>
          </a:blip>
          <a:stretch>
            <a:fillRect/>
          </a:stretch>
        </p:blipFill>
        <p:spPr>
          <a:xfrm>
            <a:off x="4173952" y="1584213"/>
            <a:ext cx="646881" cy="624745"/>
          </a:xfrm>
          <a:prstGeom prst="rect">
            <a:avLst/>
          </a:prstGeom>
          <a:noFill/>
          <a:ln>
            <a:noFill/>
          </a:ln>
        </p:spPr>
      </p:pic>
      <p:cxnSp>
        <p:nvCxnSpPr>
          <p:cNvPr id="71" name="Google Shape;71;p15"/>
          <p:cNvCxnSpPr/>
          <p:nvPr/>
        </p:nvCxnSpPr>
        <p:spPr>
          <a:xfrm>
            <a:off x="4890000" y="776850"/>
            <a:ext cx="2358000" cy="2279700"/>
          </a:xfrm>
          <a:prstGeom prst="straightConnector1">
            <a:avLst/>
          </a:prstGeom>
          <a:noFill/>
          <a:ln cap="flat" cmpd="sng" w="28575">
            <a:solidFill>
              <a:srgbClr val="FF5F0A"/>
            </a:solidFill>
            <a:prstDash val="solid"/>
            <a:round/>
            <a:headEnd len="med" w="med" type="none"/>
            <a:tailEnd len="med" w="med" type="stealth"/>
          </a:ln>
        </p:spPr>
      </p:cxnSp>
      <p:cxnSp>
        <p:nvCxnSpPr>
          <p:cNvPr id="72" name="Google Shape;72;p15"/>
          <p:cNvCxnSpPr/>
          <p:nvPr/>
        </p:nvCxnSpPr>
        <p:spPr>
          <a:xfrm flipH="1">
            <a:off x="4055025" y="776850"/>
            <a:ext cx="826800" cy="11400"/>
          </a:xfrm>
          <a:prstGeom prst="straightConnector1">
            <a:avLst/>
          </a:prstGeom>
          <a:noFill/>
          <a:ln cap="flat" cmpd="sng" w="28575">
            <a:solidFill>
              <a:srgbClr val="FF5F0A"/>
            </a:solidFill>
            <a:prstDash val="solid"/>
            <a:round/>
            <a:headEnd len="med" w="med" type="none"/>
            <a:tailEnd len="med" w="med" type="none"/>
          </a:ln>
        </p:spPr>
      </p:cxnSp>
      <p:pic>
        <p:nvPicPr>
          <p:cNvPr id="73" name="Google Shape;73;p15"/>
          <p:cNvPicPr preferRelativeResize="0"/>
          <p:nvPr/>
        </p:nvPicPr>
        <p:blipFill>
          <a:blip r:embed="rId7">
            <a:alphaModFix/>
          </a:blip>
          <a:stretch>
            <a:fillRect/>
          </a:stretch>
        </p:blipFill>
        <p:spPr>
          <a:xfrm>
            <a:off x="1967774" y="3200874"/>
            <a:ext cx="1988825" cy="994400"/>
          </a:xfrm>
          <a:prstGeom prst="rect">
            <a:avLst/>
          </a:prstGeom>
          <a:noFill/>
          <a:ln>
            <a:noFill/>
          </a:ln>
        </p:spPr>
      </p:pic>
      <p:pic>
        <p:nvPicPr>
          <p:cNvPr id="74" name="Google Shape;74;p15"/>
          <p:cNvPicPr preferRelativeResize="0"/>
          <p:nvPr/>
        </p:nvPicPr>
        <p:blipFill>
          <a:blip r:embed="rId8">
            <a:alphaModFix/>
          </a:blip>
          <a:stretch>
            <a:fillRect/>
          </a:stretch>
        </p:blipFill>
        <p:spPr>
          <a:xfrm>
            <a:off x="5419988" y="76200"/>
            <a:ext cx="1223874" cy="1226075"/>
          </a:xfrm>
          <a:prstGeom prst="rect">
            <a:avLst/>
          </a:prstGeom>
          <a:noFill/>
          <a:ln>
            <a:noFill/>
          </a:ln>
        </p:spPr>
      </p:pic>
      <p:pic>
        <p:nvPicPr>
          <p:cNvPr id="75" name="Google Shape;75;p15"/>
          <p:cNvPicPr preferRelativeResize="0"/>
          <p:nvPr/>
        </p:nvPicPr>
        <p:blipFill>
          <a:blip r:embed="rId9">
            <a:alphaModFix/>
          </a:blip>
          <a:stretch>
            <a:fillRect/>
          </a:stretch>
        </p:blipFill>
        <p:spPr>
          <a:xfrm>
            <a:off x="5201811" y="4328675"/>
            <a:ext cx="3835214" cy="408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33"/>
          <p:cNvPicPr preferRelativeResize="0"/>
          <p:nvPr/>
        </p:nvPicPr>
        <p:blipFill>
          <a:blip r:embed="rId3">
            <a:alphaModFix/>
          </a:blip>
          <a:stretch>
            <a:fillRect/>
          </a:stretch>
        </p:blipFill>
        <p:spPr>
          <a:xfrm>
            <a:off x="1580000" y="2962275"/>
            <a:ext cx="5984001" cy="1942925"/>
          </a:xfrm>
          <a:prstGeom prst="rect">
            <a:avLst/>
          </a:prstGeom>
          <a:noFill/>
          <a:ln>
            <a:noFill/>
          </a:ln>
        </p:spPr>
      </p:pic>
      <p:sp>
        <p:nvSpPr>
          <p:cNvPr id="335" name="Google Shape;335;p33"/>
          <p:cNvSpPr txBox="1"/>
          <p:nvPr/>
        </p:nvSpPr>
        <p:spPr>
          <a:xfrm>
            <a:off x="1157400" y="23875"/>
            <a:ext cx="6829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B6B7BA"/>
                </a:solidFill>
              </a:rPr>
              <a:t>ESSER II Funding</a:t>
            </a:r>
            <a:endParaRPr b="1" sz="2800">
              <a:solidFill>
                <a:srgbClr val="B6B7BA"/>
              </a:solidFill>
            </a:endParaRPr>
          </a:p>
        </p:txBody>
      </p:sp>
      <p:pic>
        <p:nvPicPr>
          <p:cNvPr id="336" name="Google Shape;336;p33"/>
          <p:cNvPicPr preferRelativeResize="0"/>
          <p:nvPr/>
        </p:nvPicPr>
        <p:blipFill>
          <a:blip r:embed="rId4">
            <a:alphaModFix/>
          </a:blip>
          <a:stretch>
            <a:fillRect/>
          </a:stretch>
        </p:blipFill>
        <p:spPr>
          <a:xfrm>
            <a:off x="205447" y="75874"/>
            <a:ext cx="808525" cy="253225"/>
          </a:xfrm>
          <a:prstGeom prst="rect">
            <a:avLst/>
          </a:prstGeom>
          <a:noFill/>
          <a:ln>
            <a:noFill/>
          </a:ln>
        </p:spPr>
      </p:pic>
      <p:pic>
        <p:nvPicPr>
          <p:cNvPr id="337" name="Google Shape;337;p33"/>
          <p:cNvPicPr preferRelativeResize="0"/>
          <p:nvPr/>
        </p:nvPicPr>
        <p:blipFill>
          <a:blip r:embed="rId5">
            <a:alphaModFix/>
          </a:blip>
          <a:stretch>
            <a:fillRect/>
          </a:stretch>
        </p:blipFill>
        <p:spPr>
          <a:xfrm>
            <a:off x="8267569" y="75875"/>
            <a:ext cx="687331" cy="253225"/>
          </a:xfrm>
          <a:prstGeom prst="rect">
            <a:avLst/>
          </a:prstGeom>
          <a:noFill/>
          <a:ln>
            <a:noFill/>
          </a:ln>
        </p:spPr>
      </p:pic>
      <p:sp>
        <p:nvSpPr>
          <p:cNvPr id="338" name="Google Shape;338;p33"/>
          <p:cNvSpPr txBox="1"/>
          <p:nvPr/>
        </p:nvSpPr>
        <p:spPr>
          <a:xfrm>
            <a:off x="542813" y="827700"/>
            <a:ext cx="40155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800"/>
          </a:p>
          <a:p>
            <a:pPr indent="0" lvl="0" marL="0" rtl="0" algn="l">
              <a:spcBef>
                <a:spcPts val="0"/>
              </a:spcBef>
              <a:spcAft>
                <a:spcPts val="0"/>
              </a:spcAft>
              <a:buClr>
                <a:schemeClr val="dk1"/>
              </a:buClr>
              <a:buSzPts val="1100"/>
              <a:buFont typeface="Arial"/>
              <a:buNone/>
            </a:pPr>
            <a:r>
              <a:t/>
            </a:r>
            <a:endParaRPr b="1" sz="800"/>
          </a:p>
          <a:p>
            <a:pPr indent="0" lvl="0" marL="0" rtl="0" algn="l">
              <a:spcBef>
                <a:spcPts val="0"/>
              </a:spcBef>
              <a:spcAft>
                <a:spcPts val="0"/>
              </a:spcAft>
              <a:buClr>
                <a:schemeClr val="dk1"/>
              </a:buClr>
              <a:buSzPts val="1100"/>
              <a:buFont typeface="Arial"/>
              <a:buNone/>
            </a:pPr>
            <a:r>
              <a:rPr b="1" lang="en" sz="800">
                <a:solidFill>
                  <a:srgbClr val="FF6600"/>
                </a:solidFill>
              </a:rPr>
              <a:t>• Resources needed to conduct remote and hybrid learning</a:t>
            </a:r>
            <a:endParaRPr b="1" sz="800">
              <a:solidFill>
                <a:srgbClr val="FF6600"/>
              </a:solidFill>
            </a:endParaRPr>
          </a:p>
          <a:p>
            <a:pPr indent="0" lvl="0" marL="0" rtl="0" algn="l">
              <a:spcBef>
                <a:spcPts val="0"/>
              </a:spcBef>
              <a:spcAft>
                <a:spcPts val="0"/>
              </a:spcAft>
              <a:buClr>
                <a:schemeClr val="dk1"/>
              </a:buClr>
              <a:buSzPts val="1100"/>
              <a:buFont typeface="Arial"/>
              <a:buNone/>
            </a:pPr>
            <a:r>
              <a:t/>
            </a:r>
            <a:endParaRPr sz="800"/>
          </a:p>
          <a:p>
            <a:pPr indent="0" lvl="0" marL="0" rtl="0" algn="l">
              <a:spcBef>
                <a:spcPts val="0"/>
              </a:spcBef>
              <a:spcAft>
                <a:spcPts val="0"/>
              </a:spcAft>
              <a:buClr>
                <a:schemeClr val="dk1"/>
              </a:buClr>
              <a:buSzPts val="1100"/>
              <a:buFont typeface="Arial"/>
              <a:buNone/>
            </a:pPr>
            <a:r>
              <a:rPr b="1" lang="en" sz="800">
                <a:solidFill>
                  <a:srgbClr val="FF6600"/>
                </a:solidFill>
              </a:rPr>
              <a:t>• After-school and summer learning programs</a:t>
            </a:r>
            <a:endParaRPr b="1" sz="800">
              <a:solidFill>
                <a:srgbClr val="FF6600"/>
              </a:solidFill>
            </a:endParaRPr>
          </a:p>
          <a:p>
            <a:pPr indent="0" lvl="0" marL="0" rtl="0" algn="l">
              <a:spcBef>
                <a:spcPts val="0"/>
              </a:spcBef>
              <a:spcAft>
                <a:spcPts val="0"/>
              </a:spcAft>
              <a:buClr>
                <a:schemeClr val="dk1"/>
              </a:buClr>
              <a:buSzPts val="1100"/>
              <a:buFont typeface="Arial"/>
              <a:buNone/>
            </a:pPr>
            <a:r>
              <a:t/>
            </a:r>
            <a:endParaRPr sz="800"/>
          </a:p>
          <a:p>
            <a:pPr indent="0" lvl="0" marL="0" rtl="0" algn="l">
              <a:spcBef>
                <a:spcPts val="0"/>
              </a:spcBef>
              <a:spcAft>
                <a:spcPts val="0"/>
              </a:spcAft>
              <a:buClr>
                <a:schemeClr val="dk1"/>
              </a:buClr>
              <a:buSzPts val="1100"/>
              <a:buFont typeface="Arial"/>
              <a:buNone/>
            </a:pPr>
            <a:r>
              <a:rPr lang="en" sz="800"/>
              <a:t>• Evidence-based solutions to learning loss, including assessments and distance learning equipment</a:t>
            </a:r>
            <a:endParaRPr sz="800"/>
          </a:p>
          <a:p>
            <a:pPr indent="0" lvl="0" marL="0" rtl="0" algn="l">
              <a:spcBef>
                <a:spcPts val="0"/>
              </a:spcBef>
              <a:spcAft>
                <a:spcPts val="0"/>
              </a:spcAft>
              <a:buClr>
                <a:schemeClr val="dk1"/>
              </a:buClr>
              <a:buSzPts val="1100"/>
              <a:buFont typeface="Arial"/>
              <a:buNone/>
            </a:pPr>
            <a:r>
              <a:t/>
            </a:r>
            <a:endParaRPr sz="800"/>
          </a:p>
          <a:p>
            <a:pPr indent="0" lvl="0" marL="0" rtl="0" algn="l">
              <a:spcBef>
                <a:spcPts val="0"/>
              </a:spcBef>
              <a:spcAft>
                <a:spcPts val="0"/>
              </a:spcAft>
              <a:buClr>
                <a:schemeClr val="dk1"/>
              </a:buClr>
              <a:buSzPts val="1100"/>
              <a:buFont typeface="Arial"/>
              <a:buNone/>
            </a:pPr>
            <a:r>
              <a:rPr lang="en" sz="800"/>
              <a:t>• Coordination tools among state, local, tribal, and other entities to prevent the spread of COVID-19</a:t>
            </a:r>
            <a:endParaRPr sz="800"/>
          </a:p>
          <a:p>
            <a:pPr indent="0" lvl="0" marL="0" rtl="0" algn="l">
              <a:spcBef>
                <a:spcPts val="0"/>
              </a:spcBef>
              <a:spcAft>
                <a:spcPts val="0"/>
              </a:spcAft>
              <a:buClr>
                <a:schemeClr val="dk1"/>
              </a:buClr>
              <a:buSzPts val="1100"/>
              <a:buFont typeface="Arial"/>
              <a:buNone/>
            </a:pPr>
            <a:r>
              <a:t/>
            </a:r>
            <a:endParaRPr sz="800"/>
          </a:p>
          <a:p>
            <a:pPr indent="0" lvl="0" marL="0" rtl="0" algn="l">
              <a:spcBef>
                <a:spcPts val="0"/>
              </a:spcBef>
              <a:spcAft>
                <a:spcPts val="0"/>
              </a:spcAft>
              <a:buNone/>
            </a:pPr>
            <a:r>
              <a:rPr lang="en" sz="800"/>
              <a:t>• Resources that address COVID-19 in schools and tools that improve preparedness</a:t>
            </a:r>
            <a:endParaRPr sz="600"/>
          </a:p>
        </p:txBody>
      </p:sp>
      <p:sp>
        <p:nvSpPr>
          <p:cNvPr id="339" name="Google Shape;339;p33"/>
          <p:cNvSpPr txBox="1"/>
          <p:nvPr/>
        </p:nvSpPr>
        <p:spPr>
          <a:xfrm>
            <a:off x="4585688" y="827700"/>
            <a:ext cx="4015500" cy="200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800"/>
          </a:p>
          <a:p>
            <a:pPr indent="0" lvl="0" marL="0" rtl="0" algn="l">
              <a:spcBef>
                <a:spcPts val="0"/>
              </a:spcBef>
              <a:spcAft>
                <a:spcPts val="0"/>
              </a:spcAft>
              <a:buNone/>
            </a:pPr>
            <a:r>
              <a:t/>
            </a:r>
            <a:endParaRPr sz="800"/>
          </a:p>
          <a:p>
            <a:pPr indent="0" lvl="0" marL="0" rtl="0" algn="l">
              <a:spcBef>
                <a:spcPts val="0"/>
              </a:spcBef>
              <a:spcAft>
                <a:spcPts val="0"/>
              </a:spcAft>
              <a:buNone/>
            </a:pPr>
            <a:r>
              <a:rPr lang="en" sz="800"/>
              <a:t>• Tools that address the needs of disadvantaged students, including those living in poverty, learning English, experiencing homelessness, dealing with disabilities, or living in foster care</a:t>
            </a:r>
            <a:endParaRPr sz="800"/>
          </a:p>
          <a:p>
            <a:pPr indent="0" lvl="0" marL="0" rtl="0" algn="l">
              <a:spcBef>
                <a:spcPts val="0"/>
              </a:spcBef>
              <a:spcAft>
                <a:spcPts val="0"/>
              </a:spcAft>
              <a:buNone/>
            </a:pPr>
            <a:r>
              <a:t/>
            </a:r>
            <a:endParaRPr sz="800"/>
          </a:p>
          <a:p>
            <a:pPr indent="0" lvl="0" marL="0" rtl="0" algn="l">
              <a:spcBef>
                <a:spcPts val="0"/>
              </a:spcBef>
              <a:spcAft>
                <a:spcPts val="0"/>
              </a:spcAft>
              <a:buNone/>
            </a:pPr>
            <a:r>
              <a:rPr lang="en" sz="800"/>
              <a:t>• Staff sanitation training and sanitation supplies to disinfect schools</a:t>
            </a:r>
            <a:endParaRPr sz="800"/>
          </a:p>
          <a:p>
            <a:pPr indent="0" lvl="0" marL="0" rtl="0" algn="l">
              <a:spcBef>
                <a:spcPts val="0"/>
              </a:spcBef>
              <a:spcAft>
                <a:spcPts val="0"/>
              </a:spcAft>
              <a:buNone/>
            </a:pPr>
            <a:r>
              <a:t/>
            </a:r>
            <a:endParaRPr sz="800"/>
          </a:p>
          <a:p>
            <a:pPr indent="0" lvl="0" marL="0" rtl="0" algn="l">
              <a:spcBef>
                <a:spcPts val="0"/>
              </a:spcBef>
              <a:spcAft>
                <a:spcPts val="0"/>
              </a:spcAft>
              <a:buNone/>
            </a:pPr>
            <a:r>
              <a:rPr lang="en" sz="800"/>
              <a:t>• Mental health support and resources</a:t>
            </a:r>
            <a:endParaRPr sz="800"/>
          </a:p>
          <a:p>
            <a:pPr indent="0" lvl="0" marL="0" rtl="0" algn="l">
              <a:spcBef>
                <a:spcPts val="0"/>
              </a:spcBef>
              <a:spcAft>
                <a:spcPts val="0"/>
              </a:spcAft>
              <a:buNone/>
            </a:pPr>
            <a:r>
              <a:t/>
            </a:r>
            <a:endParaRPr sz="800"/>
          </a:p>
          <a:p>
            <a:pPr indent="0" lvl="0" marL="0" rtl="0" algn="l">
              <a:spcBef>
                <a:spcPts val="0"/>
              </a:spcBef>
              <a:spcAft>
                <a:spcPts val="0"/>
              </a:spcAft>
              <a:buNone/>
            </a:pPr>
            <a:r>
              <a:rPr b="1" lang="en" sz="800">
                <a:solidFill>
                  <a:srgbClr val="FF6600"/>
                </a:solidFill>
              </a:rPr>
              <a:t>• Tools needed to organize and plan for school closures</a:t>
            </a:r>
            <a:endParaRPr b="1" sz="800">
              <a:solidFill>
                <a:srgbClr val="FF6600"/>
              </a:solidFill>
            </a:endParaRPr>
          </a:p>
          <a:p>
            <a:pPr indent="0" lvl="0" marL="0" rtl="0" algn="l">
              <a:spcBef>
                <a:spcPts val="0"/>
              </a:spcBef>
              <a:spcAft>
                <a:spcPts val="0"/>
              </a:spcAft>
              <a:buNone/>
            </a:pPr>
            <a:r>
              <a:t/>
            </a:r>
            <a:endParaRPr sz="800"/>
          </a:p>
          <a:p>
            <a:pPr indent="0" lvl="0" marL="0" rtl="0" algn="l">
              <a:spcBef>
                <a:spcPts val="0"/>
              </a:spcBef>
              <a:spcAft>
                <a:spcPts val="0"/>
              </a:spcAft>
              <a:buNone/>
            </a:pPr>
            <a:r>
              <a:rPr lang="en" sz="800"/>
              <a:t>• School facility repair, especially ventilation systems, to improve air quality and reduce COVID-19 transmission</a:t>
            </a:r>
            <a:endParaRPr sz="800"/>
          </a:p>
          <a:p>
            <a:pPr indent="0" lvl="0" marL="0" rtl="0" algn="l">
              <a:spcBef>
                <a:spcPts val="0"/>
              </a:spcBef>
              <a:spcAft>
                <a:spcPts val="0"/>
              </a:spcAft>
              <a:buNone/>
            </a:pPr>
            <a:r>
              <a:t/>
            </a:r>
            <a:endParaRPr sz="600"/>
          </a:p>
        </p:txBody>
      </p:sp>
      <p:sp>
        <p:nvSpPr>
          <p:cNvPr id="340" name="Google Shape;340;p33"/>
          <p:cNvSpPr txBox="1"/>
          <p:nvPr/>
        </p:nvSpPr>
        <p:spPr>
          <a:xfrm>
            <a:off x="1784255" y="662725"/>
            <a:ext cx="5575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rPr>
              <a:t>Qualified educational costs must fall within one of the following categories:</a:t>
            </a:r>
            <a:endParaRPr sz="17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4"/>
          <p:cNvSpPr txBox="1"/>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5200">
              <a:solidFill>
                <a:srgbClr val="000000"/>
              </a:solidFill>
            </a:endParaRPr>
          </a:p>
        </p:txBody>
      </p:sp>
      <p:sp>
        <p:nvSpPr>
          <p:cNvPr id="346" name="Google Shape;346;p34"/>
          <p:cNvSpPr txBox="1"/>
          <p:nvPr/>
        </p:nvSpPr>
        <p:spPr>
          <a:xfrm>
            <a:off x="311700" y="2834125"/>
            <a:ext cx="8520600" cy="7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2800">
              <a:solidFill>
                <a:srgbClr val="595959"/>
              </a:solidFill>
            </a:endParaRPr>
          </a:p>
        </p:txBody>
      </p:sp>
      <p:sp>
        <p:nvSpPr>
          <p:cNvPr id="347" name="Google Shape;347;p34"/>
          <p:cNvSpPr/>
          <p:nvPr/>
        </p:nvSpPr>
        <p:spPr>
          <a:xfrm>
            <a:off x="0" y="0"/>
            <a:ext cx="9144000" cy="5143500"/>
          </a:xfrm>
          <a:prstGeom prst="rect">
            <a:avLst/>
          </a:prstGeom>
          <a:solidFill>
            <a:srgbClr val="FF6E1A"/>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8" name="Google Shape;348;p34"/>
          <p:cNvPicPr preferRelativeResize="0"/>
          <p:nvPr/>
        </p:nvPicPr>
        <p:blipFill>
          <a:blip r:embed="rId3">
            <a:alphaModFix/>
          </a:blip>
          <a:stretch>
            <a:fillRect/>
          </a:stretch>
        </p:blipFill>
        <p:spPr>
          <a:xfrm>
            <a:off x="2719375" y="1140550"/>
            <a:ext cx="3705225" cy="2076450"/>
          </a:xfrm>
          <a:prstGeom prst="rect">
            <a:avLst/>
          </a:prstGeom>
          <a:noFill/>
          <a:ln>
            <a:noFill/>
          </a:ln>
        </p:spPr>
      </p:pic>
      <p:sp>
        <p:nvSpPr>
          <p:cNvPr id="349" name="Google Shape;349;p34"/>
          <p:cNvSpPr txBox="1"/>
          <p:nvPr/>
        </p:nvSpPr>
        <p:spPr>
          <a:xfrm>
            <a:off x="1834300" y="3369400"/>
            <a:ext cx="5441100" cy="144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rPr>
              <a:t>Tim Tomaso</a:t>
            </a:r>
            <a:endParaRPr b="1" sz="2400">
              <a:solidFill>
                <a:srgbClr val="FFFFFF"/>
              </a:solidFill>
            </a:endParaRPr>
          </a:p>
          <a:p>
            <a:pPr indent="0" lvl="0" marL="0" rtl="0" algn="ctr">
              <a:spcBef>
                <a:spcPts val="0"/>
              </a:spcBef>
              <a:spcAft>
                <a:spcPts val="0"/>
              </a:spcAft>
              <a:buNone/>
            </a:pPr>
            <a:r>
              <a:rPr b="1" lang="en" sz="2400">
                <a:solidFill>
                  <a:srgbClr val="FFFFFF"/>
                </a:solidFill>
              </a:rPr>
              <a:t>tim.tomaso@makewonder.com</a:t>
            </a:r>
            <a:endParaRPr b="1" sz="2400">
              <a:solidFill>
                <a:srgbClr val="FFFFFF"/>
              </a:solidFill>
            </a:endParaRPr>
          </a:p>
          <a:p>
            <a:pPr indent="0" lvl="0" marL="0" rtl="0" algn="ctr">
              <a:spcBef>
                <a:spcPts val="0"/>
              </a:spcBef>
              <a:spcAft>
                <a:spcPts val="0"/>
              </a:spcAft>
              <a:buNone/>
            </a:pPr>
            <a:r>
              <a:rPr b="1" lang="en" sz="1800">
                <a:solidFill>
                  <a:srgbClr val="FFFFFF"/>
                </a:solidFill>
              </a:rPr>
              <a:t>https://calendly.com/tim-tomaso</a:t>
            </a:r>
            <a:endParaRPr b="1" sz="1800">
              <a:solidFill>
                <a:srgbClr val="FFFFFF"/>
              </a:solidFill>
            </a:endParaRPr>
          </a:p>
          <a:p>
            <a:pPr indent="0" lvl="0" marL="0" rtl="0" algn="ctr">
              <a:spcBef>
                <a:spcPts val="0"/>
              </a:spcBef>
              <a:spcAft>
                <a:spcPts val="0"/>
              </a:spcAft>
              <a:buNone/>
            </a:pPr>
            <a:r>
              <a:t/>
            </a:r>
            <a:endParaRPr b="1">
              <a:solidFill>
                <a:srgbClr val="FFFFFF"/>
              </a:solidFill>
            </a:endParaRPr>
          </a:p>
        </p:txBody>
      </p:sp>
      <p:sp>
        <p:nvSpPr>
          <p:cNvPr id="350" name="Google Shape;350;p34"/>
          <p:cNvSpPr txBox="1"/>
          <p:nvPr/>
        </p:nvSpPr>
        <p:spPr>
          <a:xfrm>
            <a:off x="2491500" y="372575"/>
            <a:ext cx="4161000" cy="37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solidFill>
                  <a:srgbClr val="FFFFFF"/>
                </a:solidFill>
              </a:rPr>
              <a:t>Thank you for your time</a:t>
            </a:r>
            <a:endParaRPr b="1" i="1" sz="24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6"/>
          <p:cNvPicPr preferRelativeResize="0"/>
          <p:nvPr/>
        </p:nvPicPr>
        <p:blipFill rotWithShape="1">
          <a:blip r:embed="rId3">
            <a:alphaModFix/>
          </a:blip>
          <a:srcRect b="0" l="0" r="0" t="0"/>
          <a:stretch/>
        </p:blipFill>
        <p:spPr>
          <a:xfrm>
            <a:off x="-89414" y="-93871"/>
            <a:ext cx="9233413" cy="5331238"/>
          </a:xfrm>
          <a:prstGeom prst="rect">
            <a:avLst/>
          </a:prstGeom>
          <a:noFill/>
          <a:ln>
            <a:noFill/>
          </a:ln>
        </p:spPr>
      </p:pic>
      <p:sp>
        <p:nvSpPr>
          <p:cNvPr id="81" name="Google Shape;81;p16"/>
          <p:cNvSpPr txBox="1"/>
          <p:nvPr/>
        </p:nvSpPr>
        <p:spPr>
          <a:xfrm>
            <a:off x="2113698" y="183248"/>
            <a:ext cx="6032700" cy="4509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b="1" lang="en" sz="2800">
                <a:solidFill>
                  <a:srgbClr val="999999"/>
                </a:solidFill>
              </a:rPr>
              <a:t>Why teach with Robotics?</a:t>
            </a:r>
            <a:endParaRPr b="1" sz="2800">
              <a:solidFill>
                <a:srgbClr val="999999"/>
              </a:solidFill>
            </a:endParaRPr>
          </a:p>
          <a:p>
            <a:pPr indent="0" lvl="0" marL="0" marR="0" rtl="0" algn="ctr">
              <a:lnSpc>
                <a:spcPct val="90000"/>
              </a:lnSpc>
              <a:spcBef>
                <a:spcPts val="0"/>
              </a:spcBef>
              <a:spcAft>
                <a:spcPts val="0"/>
              </a:spcAft>
              <a:buNone/>
            </a:pPr>
            <a:r>
              <a:t/>
            </a:r>
            <a:endParaRPr sz="2400">
              <a:solidFill>
                <a:schemeClr val="dk2"/>
              </a:solidFill>
            </a:endParaRPr>
          </a:p>
        </p:txBody>
      </p:sp>
      <p:sp>
        <p:nvSpPr>
          <p:cNvPr id="82" name="Google Shape;82;p16"/>
          <p:cNvSpPr txBox="1"/>
          <p:nvPr/>
        </p:nvSpPr>
        <p:spPr>
          <a:xfrm>
            <a:off x="7260375" y="669925"/>
            <a:ext cx="1860000" cy="323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700">
                <a:solidFill>
                  <a:schemeClr val="accent6"/>
                </a:solidFill>
                <a:latin typeface="Verdana"/>
                <a:ea typeface="Verdana"/>
                <a:cs typeface="Verdana"/>
                <a:sym typeface="Verdana"/>
              </a:rPr>
              <a:t>Critical Thinking</a:t>
            </a:r>
            <a:endParaRPr sz="1100"/>
          </a:p>
        </p:txBody>
      </p:sp>
      <p:sp>
        <p:nvSpPr>
          <p:cNvPr id="83" name="Google Shape;83;p16"/>
          <p:cNvSpPr txBox="1"/>
          <p:nvPr/>
        </p:nvSpPr>
        <p:spPr>
          <a:xfrm>
            <a:off x="1419108" y="2103226"/>
            <a:ext cx="1860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rgbClr val="00B0F0"/>
                </a:solidFill>
                <a:latin typeface="Arial"/>
                <a:ea typeface="Arial"/>
                <a:cs typeface="Arial"/>
                <a:sym typeface="Arial"/>
              </a:rPr>
              <a:t>Problem Solving</a:t>
            </a:r>
            <a:endParaRPr sz="1400">
              <a:solidFill>
                <a:srgbClr val="00B0F0"/>
              </a:solidFill>
              <a:latin typeface="Arial"/>
              <a:ea typeface="Arial"/>
              <a:cs typeface="Arial"/>
              <a:sym typeface="Arial"/>
            </a:endParaRPr>
          </a:p>
        </p:txBody>
      </p:sp>
      <p:sp>
        <p:nvSpPr>
          <p:cNvPr id="84" name="Google Shape;84;p16"/>
          <p:cNvSpPr txBox="1"/>
          <p:nvPr/>
        </p:nvSpPr>
        <p:spPr>
          <a:xfrm>
            <a:off x="1760314" y="1589284"/>
            <a:ext cx="1759800" cy="484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accent2"/>
                </a:solidFill>
                <a:latin typeface="Arial"/>
                <a:ea typeface="Arial"/>
                <a:cs typeface="Arial"/>
                <a:sym typeface="Arial"/>
              </a:rPr>
              <a:t>Computational</a:t>
            </a:r>
            <a:endParaRPr sz="1100"/>
          </a:p>
          <a:p>
            <a:pPr indent="0" lvl="0" marL="0" marR="0" rtl="0" algn="l">
              <a:spcBef>
                <a:spcPts val="0"/>
              </a:spcBef>
              <a:spcAft>
                <a:spcPts val="0"/>
              </a:spcAft>
              <a:buNone/>
            </a:pPr>
            <a:r>
              <a:rPr lang="en" sz="1400">
                <a:solidFill>
                  <a:schemeClr val="accent2"/>
                </a:solidFill>
                <a:latin typeface="Arial"/>
                <a:ea typeface="Arial"/>
                <a:cs typeface="Arial"/>
                <a:sym typeface="Arial"/>
              </a:rPr>
              <a:t>Thinking</a:t>
            </a:r>
            <a:endParaRPr sz="1400">
              <a:solidFill>
                <a:schemeClr val="accent2"/>
              </a:solidFill>
              <a:latin typeface="Arial"/>
              <a:ea typeface="Arial"/>
              <a:cs typeface="Arial"/>
              <a:sym typeface="Arial"/>
            </a:endParaRPr>
          </a:p>
        </p:txBody>
      </p:sp>
      <p:sp>
        <p:nvSpPr>
          <p:cNvPr id="85" name="Google Shape;85;p16"/>
          <p:cNvSpPr txBox="1"/>
          <p:nvPr/>
        </p:nvSpPr>
        <p:spPr>
          <a:xfrm>
            <a:off x="2132174" y="1266125"/>
            <a:ext cx="1759800" cy="323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700">
                <a:solidFill>
                  <a:srgbClr val="00B0F0"/>
                </a:solidFill>
                <a:latin typeface="Verdana"/>
                <a:ea typeface="Verdana"/>
                <a:cs typeface="Verdana"/>
                <a:sym typeface="Verdana"/>
              </a:rPr>
              <a:t>Collaboration</a:t>
            </a:r>
            <a:endParaRPr b="1" sz="1700">
              <a:solidFill>
                <a:srgbClr val="00B0F0"/>
              </a:solidFill>
              <a:latin typeface="Verdana"/>
              <a:ea typeface="Verdana"/>
              <a:cs typeface="Verdana"/>
              <a:sym typeface="Verdana"/>
            </a:endParaRPr>
          </a:p>
        </p:txBody>
      </p:sp>
      <p:sp>
        <p:nvSpPr>
          <p:cNvPr id="86" name="Google Shape;86;p16"/>
          <p:cNvSpPr txBox="1"/>
          <p:nvPr/>
        </p:nvSpPr>
        <p:spPr>
          <a:xfrm>
            <a:off x="3979736" y="1209523"/>
            <a:ext cx="1987500" cy="323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700">
                <a:solidFill>
                  <a:srgbClr val="76C046"/>
                </a:solidFill>
                <a:latin typeface="Arial"/>
                <a:ea typeface="Arial"/>
                <a:cs typeface="Arial"/>
                <a:sym typeface="Arial"/>
              </a:rPr>
              <a:t>Communication</a:t>
            </a:r>
            <a:endParaRPr b="1" sz="1700">
              <a:solidFill>
                <a:srgbClr val="76C046"/>
              </a:solidFill>
              <a:latin typeface="Arial"/>
              <a:ea typeface="Arial"/>
              <a:cs typeface="Arial"/>
              <a:sym typeface="Arial"/>
            </a:endParaRPr>
          </a:p>
        </p:txBody>
      </p:sp>
      <p:sp>
        <p:nvSpPr>
          <p:cNvPr id="87" name="Google Shape;87;p16"/>
          <p:cNvSpPr txBox="1"/>
          <p:nvPr/>
        </p:nvSpPr>
        <p:spPr>
          <a:xfrm>
            <a:off x="3800402" y="1708992"/>
            <a:ext cx="1290300" cy="323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700">
                <a:solidFill>
                  <a:schemeClr val="accent2"/>
                </a:solidFill>
                <a:latin typeface="Arial"/>
                <a:ea typeface="Arial"/>
                <a:cs typeface="Arial"/>
                <a:sym typeface="Arial"/>
              </a:rPr>
              <a:t>Creativity</a:t>
            </a:r>
            <a:endParaRPr b="1" sz="1700">
              <a:solidFill>
                <a:schemeClr val="accent2"/>
              </a:solidFill>
              <a:latin typeface="Arial"/>
              <a:ea typeface="Arial"/>
              <a:cs typeface="Arial"/>
              <a:sym typeface="Arial"/>
            </a:endParaRPr>
          </a:p>
        </p:txBody>
      </p:sp>
      <p:sp>
        <p:nvSpPr>
          <p:cNvPr id="88" name="Google Shape;88;p16"/>
          <p:cNvSpPr txBox="1"/>
          <p:nvPr/>
        </p:nvSpPr>
        <p:spPr>
          <a:xfrm>
            <a:off x="5175577" y="1940286"/>
            <a:ext cx="1839600" cy="323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700">
                <a:solidFill>
                  <a:srgbClr val="00B0F0"/>
                </a:solidFill>
                <a:latin typeface="Arial"/>
                <a:ea typeface="Arial"/>
                <a:cs typeface="Arial"/>
                <a:sym typeface="Arial"/>
              </a:rPr>
              <a:t>Design Thinking</a:t>
            </a:r>
            <a:endParaRPr sz="1700">
              <a:solidFill>
                <a:srgbClr val="00B0F0"/>
              </a:solidFill>
              <a:latin typeface="Arial"/>
              <a:ea typeface="Arial"/>
              <a:cs typeface="Arial"/>
              <a:sym typeface="Arial"/>
            </a:endParaRPr>
          </a:p>
        </p:txBody>
      </p:sp>
      <p:sp>
        <p:nvSpPr>
          <p:cNvPr id="89" name="Google Shape;89;p16"/>
          <p:cNvSpPr txBox="1"/>
          <p:nvPr/>
        </p:nvSpPr>
        <p:spPr>
          <a:xfrm>
            <a:off x="963366" y="2516694"/>
            <a:ext cx="11688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rgbClr val="76C046"/>
                </a:solidFill>
                <a:latin typeface="Arial"/>
                <a:ea typeface="Arial"/>
                <a:cs typeface="Arial"/>
                <a:sym typeface="Arial"/>
              </a:rPr>
              <a:t>Engineering</a:t>
            </a:r>
            <a:endParaRPr sz="1400">
              <a:solidFill>
                <a:srgbClr val="76C046"/>
              </a:solidFill>
              <a:latin typeface="Arial"/>
              <a:ea typeface="Arial"/>
              <a:cs typeface="Arial"/>
              <a:sym typeface="Arial"/>
            </a:endParaRPr>
          </a:p>
        </p:txBody>
      </p:sp>
      <p:sp>
        <p:nvSpPr>
          <p:cNvPr id="90" name="Google Shape;90;p16"/>
          <p:cNvSpPr txBox="1"/>
          <p:nvPr/>
        </p:nvSpPr>
        <p:spPr>
          <a:xfrm>
            <a:off x="6388359" y="1185555"/>
            <a:ext cx="1547400" cy="323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700">
                <a:solidFill>
                  <a:srgbClr val="00B0F0"/>
                </a:solidFill>
                <a:latin typeface="Arial"/>
                <a:ea typeface="Arial"/>
                <a:cs typeface="Arial"/>
                <a:sym typeface="Arial"/>
              </a:rPr>
              <a:t>Perseverance</a:t>
            </a:r>
            <a:endParaRPr sz="1700">
              <a:solidFill>
                <a:srgbClr val="00B0F0"/>
              </a:solidFill>
              <a:latin typeface="Arial"/>
              <a:ea typeface="Arial"/>
              <a:cs typeface="Arial"/>
              <a:sym typeface="Arial"/>
            </a:endParaRPr>
          </a:p>
        </p:txBody>
      </p:sp>
      <p:sp>
        <p:nvSpPr>
          <p:cNvPr id="91" name="Google Shape;91;p16"/>
          <p:cNvSpPr txBox="1"/>
          <p:nvPr/>
        </p:nvSpPr>
        <p:spPr>
          <a:xfrm>
            <a:off x="1916821" y="753948"/>
            <a:ext cx="2030700" cy="392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2100">
                <a:solidFill>
                  <a:srgbClr val="76C046"/>
                </a:solidFill>
                <a:latin typeface="Verdana"/>
                <a:ea typeface="Verdana"/>
                <a:cs typeface="Verdana"/>
                <a:sym typeface="Verdana"/>
              </a:rPr>
              <a:t>Engagement</a:t>
            </a:r>
            <a:endParaRPr sz="1100"/>
          </a:p>
        </p:txBody>
      </p:sp>
      <p:sp>
        <p:nvSpPr>
          <p:cNvPr id="92" name="Google Shape;92;p16"/>
          <p:cNvSpPr txBox="1"/>
          <p:nvPr/>
        </p:nvSpPr>
        <p:spPr>
          <a:xfrm>
            <a:off x="4500902" y="656332"/>
            <a:ext cx="1625700" cy="53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3000">
                <a:solidFill>
                  <a:srgbClr val="00B0F0"/>
                </a:solidFill>
                <a:latin typeface="Arial"/>
                <a:ea typeface="Arial"/>
                <a:cs typeface="Arial"/>
                <a:sym typeface="Arial"/>
              </a:rPr>
              <a:t>Coding</a:t>
            </a:r>
            <a:endParaRPr b="1" sz="3000">
              <a:solidFill>
                <a:srgbClr val="00B0F0"/>
              </a:solidFill>
              <a:latin typeface="Arial"/>
              <a:ea typeface="Arial"/>
              <a:cs typeface="Arial"/>
              <a:sym typeface="Arial"/>
            </a:endParaRPr>
          </a:p>
        </p:txBody>
      </p:sp>
      <p:sp>
        <p:nvSpPr>
          <p:cNvPr id="93" name="Google Shape;93;p16"/>
          <p:cNvSpPr txBox="1"/>
          <p:nvPr/>
        </p:nvSpPr>
        <p:spPr>
          <a:xfrm>
            <a:off x="4679438" y="1494005"/>
            <a:ext cx="22254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accent2"/>
                </a:solidFill>
                <a:latin typeface="Arial"/>
                <a:ea typeface="Arial"/>
                <a:cs typeface="Arial"/>
                <a:sym typeface="Arial"/>
              </a:rPr>
              <a:t>Mathematical reasoning</a:t>
            </a:r>
            <a:endParaRPr sz="1400">
              <a:solidFill>
                <a:schemeClr val="accent2"/>
              </a:solidFill>
              <a:latin typeface="Arial"/>
              <a:ea typeface="Arial"/>
              <a:cs typeface="Arial"/>
              <a:sym typeface="Arial"/>
            </a:endParaRPr>
          </a:p>
        </p:txBody>
      </p:sp>
      <p:sp>
        <p:nvSpPr>
          <p:cNvPr id="94" name="Google Shape;94;p16"/>
          <p:cNvSpPr txBox="1"/>
          <p:nvPr/>
        </p:nvSpPr>
        <p:spPr>
          <a:xfrm>
            <a:off x="4158925" y="2263375"/>
            <a:ext cx="3132000" cy="13401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
                <a:solidFill>
                  <a:schemeClr val="dk2"/>
                </a:solidFill>
                <a:latin typeface="Calibri"/>
                <a:ea typeface="Calibri"/>
                <a:cs typeface="Calibri"/>
                <a:sym typeface="Calibri"/>
              </a:rPr>
              <a:t>Robotics has been shown to </a:t>
            </a:r>
            <a:br>
              <a:rPr b="1" lang="en">
                <a:solidFill>
                  <a:schemeClr val="dk2"/>
                </a:solidFill>
                <a:latin typeface="Calibri"/>
                <a:ea typeface="Calibri"/>
                <a:cs typeface="Calibri"/>
                <a:sym typeface="Calibri"/>
              </a:rPr>
            </a:br>
            <a:r>
              <a:rPr b="1" lang="en">
                <a:solidFill>
                  <a:schemeClr val="dk2"/>
                </a:solidFill>
                <a:latin typeface="Calibri"/>
                <a:ea typeface="Calibri"/>
                <a:cs typeface="Calibri"/>
                <a:sym typeface="Calibri"/>
              </a:rPr>
              <a:t>be a superb tool for hands-on learning, not only of robotics itself, but of general topics in science, technology, engineering, and math (STEM)*</a:t>
            </a:r>
            <a:r>
              <a:rPr lang="en" sz="1500">
                <a:solidFill>
                  <a:schemeClr val="dk2"/>
                </a:solidFill>
                <a:latin typeface="Calibri"/>
                <a:ea typeface="Calibri"/>
                <a:cs typeface="Calibri"/>
                <a:sym typeface="Calibri"/>
              </a:rPr>
              <a:t> </a:t>
            </a:r>
            <a:endParaRPr sz="1300">
              <a:solidFill>
                <a:schemeClr val="dk2"/>
              </a:solidFill>
              <a:latin typeface="Calibri"/>
              <a:ea typeface="Calibri"/>
              <a:cs typeface="Calibri"/>
              <a:sym typeface="Calibri"/>
            </a:endParaRPr>
          </a:p>
        </p:txBody>
      </p:sp>
      <p:sp>
        <p:nvSpPr>
          <p:cNvPr id="95" name="Google Shape;95;p16"/>
          <p:cNvSpPr txBox="1"/>
          <p:nvPr>
            <p:ph idx="12" type="sldNum"/>
          </p:nvPr>
        </p:nvSpPr>
        <p:spPr>
          <a:xfrm>
            <a:off x="8763377" y="4813179"/>
            <a:ext cx="357000" cy="300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B6B7BA"/>
              </a:buClr>
              <a:buSzPts val="900"/>
              <a:buFont typeface="Verdana"/>
              <a:buNone/>
            </a:pPr>
            <a:fld id="{00000000-1234-1234-1234-123412341234}" type="slidenum">
              <a:rPr lang="en" sz="900" u="none" cap="none" strike="noStrike">
                <a:solidFill>
                  <a:srgbClr val="B6B7BA"/>
                </a:solidFill>
              </a:rPr>
              <a:t>‹#›</a:t>
            </a:fld>
            <a:endParaRPr sz="900" u="none" cap="none" strike="noStrike">
              <a:solidFill>
                <a:srgbClr val="B6B7BA"/>
              </a:solidFill>
            </a:endParaRPr>
          </a:p>
        </p:txBody>
      </p:sp>
      <p:sp>
        <p:nvSpPr>
          <p:cNvPr id="96" name="Google Shape;96;p16"/>
          <p:cNvSpPr/>
          <p:nvPr/>
        </p:nvSpPr>
        <p:spPr>
          <a:xfrm>
            <a:off x="6175077" y="3454475"/>
            <a:ext cx="1168800" cy="19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600">
                <a:solidFill>
                  <a:schemeClr val="dk2"/>
                </a:solidFill>
                <a:latin typeface="Verdana"/>
                <a:ea typeface="Verdana"/>
                <a:cs typeface="Verdana"/>
                <a:sym typeface="Verdana"/>
              </a:rPr>
              <a:t>Source: Code.org 9/2018</a:t>
            </a:r>
            <a:endParaRPr sz="6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7"/>
          <p:cNvPicPr preferRelativeResize="0"/>
          <p:nvPr/>
        </p:nvPicPr>
        <p:blipFill>
          <a:blip r:embed="rId3">
            <a:alphaModFix/>
          </a:blip>
          <a:stretch>
            <a:fillRect/>
          </a:stretch>
        </p:blipFill>
        <p:spPr>
          <a:xfrm>
            <a:off x="7093525" y="329100"/>
            <a:ext cx="1898076" cy="1898076"/>
          </a:xfrm>
          <a:prstGeom prst="rect">
            <a:avLst/>
          </a:prstGeom>
          <a:noFill/>
          <a:ln>
            <a:noFill/>
          </a:ln>
        </p:spPr>
      </p:pic>
      <p:pic>
        <p:nvPicPr>
          <p:cNvPr id="102" name="Google Shape;102;p17"/>
          <p:cNvPicPr preferRelativeResize="0"/>
          <p:nvPr/>
        </p:nvPicPr>
        <p:blipFill>
          <a:blip r:embed="rId4">
            <a:alphaModFix/>
          </a:blip>
          <a:stretch>
            <a:fillRect/>
          </a:stretch>
        </p:blipFill>
        <p:spPr>
          <a:xfrm>
            <a:off x="2067165" y="252900"/>
            <a:ext cx="5009657" cy="4433400"/>
          </a:xfrm>
          <a:prstGeom prst="rect">
            <a:avLst/>
          </a:prstGeom>
          <a:noFill/>
          <a:ln>
            <a:noFill/>
          </a:ln>
        </p:spPr>
      </p:pic>
      <p:sp>
        <p:nvSpPr>
          <p:cNvPr id="103" name="Google Shape;103;p17"/>
          <p:cNvSpPr txBox="1"/>
          <p:nvPr/>
        </p:nvSpPr>
        <p:spPr>
          <a:xfrm>
            <a:off x="1157400" y="0"/>
            <a:ext cx="6829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999999"/>
                </a:solidFill>
              </a:rPr>
              <a:t>Implemented Solid Solution Strategy</a:t>
            </a:r>
            <a:endParaRPr b="1" sz="2800">
              <a:solidFill>
                <a:srgbClr val="999999"/>
              </a:solidFill>
            </a:endParaRPr>
          </a:p>
        </p:txBody>
      </p:sp>
      <p:sp>
        <p:nvSpPr>
          <p:cNvPr id="104" name="Google Shape;104;p17"/>
          <p:cNvSpPr/>
          <p:nvPr/>
        </p:nvSpPr>
        <p:spPr>
          <a:xfrm>
            <a:off x="0" y="3792550"/>
            <a:ext cx="9144000" cy="929700"/>
          </a:xfrm>
          <a:prstGeom prst="rect">
            <a:avLst/>
          </a:prstGeom>
          <a:solidFill>
            <a:srgbClr val="AC239A"/>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7"/>
          <p:cNvSpPr txBox="1"/>
          <p:nvPr/>
        </p:nvSpPr>
        <p:spPr>
          <a:xfrm>
            <a:off x="115500" y="3826150"/>
            <a:ext cx="89130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A combination of free and easy-to-use apps, technically advanced yet rugged robots, and aligned curriculum for students as young as 5</a:t>
            </a:r>
            <a:endParaRPr b="1" sz="2000">
              <a:solidFill>
                <a:srgbClr val="FFFFFF"/>
              </a:solidFill>
            </a:endParaRPr>
          </a:p>
        </p:txBody>
      </p:sp>
      <p:pic>
        <p:nvPicPr>
          <p:cNvPr id="106" name="Google Shape;106;p17"/>
          <p:cNvPicPr preferRelativeResize="0"/>
          <p:nvPr/>
        </p:nvPicPr>
        <p:blipFill>
          <a:blip r:embed="rId5">
            <a:alphaModFix/>
          </a:blip>
          <a:stretch>
            <a:fillRect/>
          </a:stretch>
        </p:blipFill>
        <p:spPr>
          <a:xfrm>
            <a:off x="0" y="1225875"/>
            <a:ext cx="2879847" cy="1898085"/>
          </a:xfrm>
          <a:prstGeom prst="rect">
            <a:avLst/>
          </a:prstGeom>
          <a:noFill/>
          <a:ln>
            <a:noFill/>
          </a:ln>
        </p:spPr>
      </p:pic>
      <p:pic>
        <p:nvPicPr>
          <p:cNvPr id="107" name="Google Shape;107;p17"/>
          <p:cNvPicPr preferRelativeResize="0"/>
          <p:nvPr/>
        </p:nvPicPr>
        <p:blipFill>
          <a:blip r:embed="rId6">
            <a:alphaModFix/>
          </a:blip>
          <a:stretch>
            <a:fillRect/>
          </a:stretch>
        </p:blipFill>
        <p:spPr>
          <a:xfrm>
            <a:off x="384523" y="2543356"/>
            <a:ext cx="689070" cy="689069"/>
          </a:xfrm>
          <a:prstGeom prst="rect">
            <a:avLst/>
          </a:prstGeom>
          <a:noFill/>
          <a:ln>
            <a:noFill/>
          </a:ln>
        </p:spPr>
      </p:pic>
      <p:pic>
        <p:nvPicPr>
          <p:cNvPr id="108" name="Google Shape;108;p17"/>
          <p:cNvPicPr preferRelativeResize="0"/>
          <p:nvPr/>
        </p:nvPicPr>
        <p:blipFill>
          <a:blip r:embed="rId7">
            <a:alphaModFix/>
          </a:blip>
          <a:stretch>
            <a:fillRect/>
          </a:stretch>
        </p:blipFill>
        <p:spPr>
          <a:xfrm>
            <a:off x="7269892" y="1864575"/>
            <a:ext cx="1545346" cy="1898075"/>
          </a:xfrm>
          <a:prstGeom prst="rect">
            <a:avLst/>
          </a:prstGeom>
          <a:noFill/>
          <a:ln>
            <a:noFill/>
          </a:ln>
        </p:spPr>
      </p:pic>
      <p:pic>
        <p:nvPicPr>
          <p:cNvPr id="109" name="Google Shape;109;p17"/>
          <p:cNvPicPr preferRelativeResize="0"/>
          <p:nvPr/>
        </p:nvPicPr>
        <p:blipFill>
          <a:blip r:embed="rId8">
            <a:alphaModFix/>
          </a:blip>
          <a:stretch>
            <a:fillRect/>
          </a:stretch>
        </p:blipFill>
        <p:spPr>
          <a:xfrm>
            <a:off x="205447" y="75874"/>
            <a:ext cx="808525" cy="253225"/>
          </a:xfrm>
          <a:prstGeom prst="rect">
            <a:avLst/>
          </a:prstGeom>
          <a:noFill/>
          <a:ln>
            <a:noFill/>
          </a:ln>
        </p:spPr>
      </p:pic>
      <p:pic>
        <p:nvPicPr>
          <p:cNvPr id="110" name="Google Shape;110;p17"/>
          <p:cNvPicPr preferRelativeResize="0"/>
          <p:nvPr/>
        </p:nvPicPr>
        <p:blipFill>
          <a:blip r:embed="rId9">
            <a:alphaModFix/>
          </a:blip>
          <a:stretch>
            <a:fillRect/>
          </a:stretch>
        </p:blipFill>
        <p:spPr>
          <a:xfrm>
            <a:off x="8267569" y="75875"/>
            <a:ext cx="687331" cy="253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8"/>
          <p:cNvPicPr preferRelativeResize="0"/>
          <p:nvPr/>
        </p:nvPicPr>
        <p:blipFill rotWithShape="1">
          <a:blip r:embed="rId3">
            <a:alphaModFix/>
          </a:blip>
          <a:srcRect b="15582" l="0" r="0" t="15774"/>
          <a:stretch/>
        </p:blipFill>
        <p:spPr>
          <a:xfrm>
            <a:off x="6828825" y="329100"/>
            <a:ext cx="2143125" cy="1471100"/>
          </a:xfrm>
          <a:prstGeom prst="rect">
            <a:avLst/>
          </a:prstGeom>
          <a:noFill/>
          <a:ln>
            <a:noFill/>
          </a:ln>
        </p:spPr>
      </p:pic>
      <p:pic>
        <p:nvPicPr>
          <p:cNvPr id="116" name="Google Shape;116;p18"/>
          <p:cNvPicPr preferRelativeResize="0"/>
          <p:nvPr/>
        </p:nvPicPr>
        <p:blipFill>
          <a:blip r:embed="rId4">
            <a:alphaModFix/>
          </a:blip>
          <a:stretch>
            <a:fillRect/>
          </a:stretch>
        </p:blipFill>
        <p:spPr>
          <a:xfrm>
            <a:off x="2932500" y="416125"/>
            <a:ext cx="3582600" cy="3582600"/>
          </a:xfrm>
          <a:prstGeom prst="rect">
            <a:avLst/>
          </a:prstGeom>
          <a:noFill/>
          <a:ln>
            <a:noFill/>
          </a:ln>
        </p:spPr>
      </p:pic>
      <p:pic>
        <p:nvPicPr>
          <p:cNvPr id="117" name="Google Shape;117;p18"/>
          <p:cNvPicPr preferRelativeResize="0"/>
          <p:nvPr/>
        </p:nvPicPr>
        <p:blipFill>
          <a:blip r:embed="rId5">
            <a:alphaModFix/>
          </a:blip>
          <a:stretch>
            <a:fillRect/>
          </a:stretch>
        </p:blipFill>
        <p:spPr>
          <a:xfrm>
            <a:off x="7007025" y="1763875"/>
            <a:ext cx="1786725" cy="2214675"/>
          </a:xfrm>
          <a:prstGeom prst="rect">
            <a:avLst/>
          </a:prstGeom>
          <a:noFill/>
          <a:ln>
            <a:noFill/>
          </a:ln>
        </p:spPr>
      </p:pic>
      <p:sp>
        <p:nvSpPr>
          <p:cNvPr id="118" name="Google Shape;118;p18"/>
          <p:cNvSpPr txBox="1"/>
          <p:nvPr/>
        </p:nvSpPr>
        <p:spPr>
          <a:xfrm>
            <a:off x="1157400" y="0"/>
            <a:ext cx="6829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999999"/>
                </a:solidFill>
              </a:rPr>
              <a:t>Implemented Solid Solution Strategy</a:t>
            </a:r>
            <a:endParaRPr b="1" sz="2800">
              <a:solidFill>
                <a:srgbClr val="999999"/>
              </a:solidFill>
            </a:endParaRPr>
          </a:p>
        </p:txBody>
      </p:sp>
      <p:pic>
        <p:nvPicPr>
          <p:cNvPr id="119" name="Google Shape;119;p18"/>
          <p:cNvPicPr preferRelativeResize="0"/>
          <p:nvPr/>
        </p:nvPicPr>
        <p:blipFill>
          <a:blip r:embed="rId6">
            <a:alphaModFix/>
          </a:blip>
          <a:stretch>
            <a:fillRect/>
          </a:stretch>
        </p:blipFill>
        <p:spPr>
          <a:xfrm>
            <a:off x="177300" y="115200"/>
            <a:ext cx="800100" cy="495300"/>
          </a:xfrm>
          <a:prstGeom prst="rect">
            <a:avLst/>
          </a:prstGeom>
          <a:noFill/>
          <a:ln>
            <a:noFill/>
          </a:ln>
        </p:spPr>
      </p:pic>
      <p:sp>
        <p:nvSpPr>
          <p:cNvPr id="120" name="Google Shape;120;p18"/>
          <p:cNvSpPr/>
          <p:nvPr/>
        </p:nvSpPr>
        <p:spPr>
          <a:xfrm>
            <a:off x="0" y="3792550"/>
            <a:ext cx="9144000" cy="929700"/>
          </a:xfrm>
          <a:prstGeom prst="rect">
            <a:avLst/>
          </a:prstGeom>
          <a:solidFill>
            <a:schemeClr val="accent5"/>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8"/>
          <p:cNvSpPr txBox="1"/>
          <p:nvPr/>
        </p:nvSpPr>
        <p:spPr>
          <a:xfrm>
            <a:off x="115500" y="3826150"/>
            <a:ext cx="89130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A combination of free and easy-to-use apps, technically advanced yet rugged robots, and aligned curriculum for students up to 8th grade</a:t>
            </a:r>
            <a:endParaRPr b="1" sz="2000">
              <a:solidFill>
                <a:srgbClr val="FFFFFF"/>
              </a:solidFill>
            </a:endParaRPr>
          </a:p>
        </p:txBody>
      </p:sp>
      <p:pic>
        <p:nvPicPr>
          <p:cNvPr id="122" name="Google Shape;122;p18"/>
          <p:cNvPicPr preferRelativeResize="0"/>
          <p:nvPr/>
        </p:nvPicPr>
        <p:blipFill>
          <a:blip r:embed="rId7">
            <a:alphaModFix/>
          </a:blip>
          <a:stretch>
            <a:fillRect/>
          </a:stretch>
        </p:blipFill>
        <p:spPr>
          <a:xfrm>
            <a:off x="1146423" y="1048156"/>
            <a:ext cx="689070" cy="689069"/>
          </a:xfrm>
          <a:prstGeom prst="rect">
            <a:avLst/>
          </a:prstGeom>
          <a:noFill/>
          <a:ln>
            <a:noFill/>
          </a:ln>
        </p:spPr>
      </p:pic>
      <p:pic>
        <p:nvPicPr>
          <p:cNvPr id="123" name="Google Shape;123;p18"/>
          <p:cNvPicPr preferRelativeResize="0"/>
          <p:nvPr/>
        </p:nvPicPr>
        <p:blipFill>
          <a:blip r:embed="rId8">
            <a:alphaModFix/>
          </a:blip>
          <a:stretch>
            <a:fillRect/>
          </a:stretch>
        </p:blipFill>
        <p:spPr>
          <a:xfrm>
            <a:off x="159648" y="1877106"/>
            <a:ext cx="2662601" cy="1517965"/>
          </a:xfrm>
          <a:prstGeom prst="rect">
            <a:avLst/>
          </a:prstGeom>
          <a:noFill/>
          <a:ln>
            <a:noFill/>
          </a:ln>
        </p:spPr>
      </p:pic>
      <p:pic>
        <p:nvPicPr>
          <p:cNvPr id="124" name="Google Shape;124;p18"/>
          <p:cNvPicPr preferRelativeResize="0"/>
          <p:nvPr/>
        </p:nvPicPr>
        <p:blipFill>
          <a:blip r:embed="rId9">
            <a:alphaModFix/>
          </a:blip>
          <a:stretch>
            <a:fillRect/>
          </a:stretch>
        </p:blipFill>
        <p:spPr>
          <a:xfrm>
            <a:off x="8267569" y="75875"/>
            <a:ext cx="687331" cy="253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19"/>
          <p:cNvPicPr preferRelativeResize="0"/>
          <p:nvPr/>
        </p:nvPicPr>
        <p:blipFill>
          <a:blip r:embed="rId3">
            <a:alphaModFix/>
          </a:blip>
          <a:stretch>
            <a:fillRect/>
          </a:stretch>
        </p:blipFill>
        <p:spPr>
          <a:xfrm>
            <a:off x="177300" y="115200"/>
            <a:ext cx="800100" cy="495300"/>
          </a:xfrm>
          <a:prstGeom prst="rect">
            <a:avLst/>
          </a:prstGeom>
          <a:noFill/>
          <a:ln>
            <a:noFill/>
          </a:ln>
        </p:spPr>
      </p:pic>
      <p:sp>
        <p:nvSpPr>
          <p:cNvPr id="130" name="Google Shape;130;p19"/>
          <p:cNvSpPr txBox="1"/>
          <p:nvPr/>
        </p:nvSpPr>
        <p:spPr>
          <a:xfrm>
            <a:off x="797400" y="0"/>
            <a:ext cx="7549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999999"/>
                </a:solidFill>
              </a:rPr>
              <a:t>Hours of coding in the palm of your hand.</a:t>
            </a:r>
            <a:endParaRPr b="1" sz="2800">
              <a:solidFill>
                <a:srgbClr val="999999"/>
              </a:solidFill>
            </a:endParaRPr>
          </a:p>
        </p:txBody>
      </p:sp>
      <p:sp>
        <p:nvSpPr>
          <p:cNvPr id="131" name="Google Shape;131;p19"/>
          <p:cNvSpPr/>
          <p:nvPr/>
        </p:nvSpPr>
        <p:spPr>
          <a:xfrm>
            <a:off x="0" y="3792550"/>
            <a:ext cx="9144000" cy="929700"/>
          </a:xfrm>
          <a:prstGeom prst="rect">
            <a:avLst/>
          </a:prstGeom>
          <a:solidFill>
            <a:srgbClr val="FF5F0A"/>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9"/>
          <p:cNvSpPr txBox="1"/>
          <p:nvPr/>
        </p:nvSpPr>
        <p:spPr>
          <a:xfrm>
            <a:off x="115500" y="3689950"/>
            <a:ext cx="8913000" cy="109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The free in-app challenges give kids hundreds of hours of STEM learning in fun and engaging ways. Kids can give Dash, Cue, and Dot voice commands, explore sequences, loops, functions and variables. </a:t>
            </a:r>
            <a:endParaRPr b="1" sz="2000">
              <a:solidFill>
                <a:srgbClr val="FFFFFF"/>
              </a:solidFill>
            </a:endParaRPr>
          </a:p>
        </p:txBody>
      </p:sp>
      <p:sp>
        <p:nvSpPr>
          <p:cNvPr id="133" name="Google Shape;133;p19"/>
          <p:cNvSpPr txBox="1"/>
          <p:nvPr/>
        </p:nvSpPr>
        <p:spPr>
          <a:xfrm>
            <a:off x="1120500" y="610500"/>
            <a:ext cx="1716300" cy="65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999999"/>
                </a:solidFill>
              </a:rPr>
              <a:t>Prek-2nd grade non reading apps </a:t>
            </a:r>
            <a:endParaRPr b="1">
              <a:solidFill>
                <a:srgbClr val="999999"/>
              </a:solidFill>
            </a:endParaRPr>
          </a:p>
        </p:txBody>
      </p:sp>
      <p:pic>
        <p:nvPicPr>
          <p:cNvPr id="134" name="Google Shape;134;p19"/>
          <p:cNvPicPr preferRelativeResize="0"/>
          <p:nvPr/>
        </p:nvPicPr>
        <p:blipFill>
          <a:blip r:embed="rId4">
            <a:alphaModFix/>
          </a:blip>
          <a:stretch>
            <a:fillRect/>
          </a:stretch>
        </p:blipFill>
        <p:spPr>
          <a:xfrm>
            <a:off x="4346050" y="1155875"/>
            <a:ext cx="1799750" cy="1192543"/>
          </a:xfrm>
          <a:prstGeom prst="rect">
            <a:avLst/>
          </a:prstGeom>
          <a:noFill/>
          <a:ln>
            <a:noFill/>
          </a:ln>
          <a:effectLst>
            <a:outerShdw blurRad="57150" rotWithShape="0" algn="bl" dir="5400000" dist="19050">
              <a:srgbClr val="000000">
                <a:alpha val="50000"/>
              </a:srgbClr>
            </a:outerShdw>
          </a:effectLst>
        </p:spPr>
      </p:pic>
      <p:pic>
        <p:nvPicPr>
          <p:cNvPr id="135" name="Google Shape;135;p19"/>
          <p:cNvPicPr preferRelativeResize="0"/>
          <p:nvPr/>
        </p:nvPicPr>
        <p:blipFill>
          <a:blip r:embed="rId5">
            <a:alphaModFix/>
          </a:blip>
          <a:stretch>
            <a:fillRect/>
          </a:stretch>
        </p:blipFill>
        <p:spPr>
          <a:xfrm>
            <a:off x="1096008" y="2465380"/>
            <a:ext cx="1765318" cy="1166896"/>
          </a:xfrm>
          <a:prstGeom prst="rect">
            <a:avLst/>
          </a:prstGeom>
          <a:noFill/>
          <a:ln>
            <a:noFill/>
          </a:ln>
          <a:effectLst>
            <a:outerShdw blurRad="57150" rotWithShape="0" algn="bl" dir="5400000" dist="19050">
              <a:srgbClr val="000000">
                <a:alpha val="50000"/>
              </a:srgbClr>
            </a:outerShdw>
          </a:effectLst>
        </p:spPr>
      </p:pic>
      <p:pic>
        <p:nvPicPr>
          <p:cNvPr id="136" name="Google Shape;136;p19"/>
          <p:cNvPicPr preferRelativeResize="0"/>
          <p:nvPr/>
        </p:nvPicPr>
        <p:blipFill>
          <a:blip r:embed="rId6">
            <a:alphaModFix/>
          </a:blip>
          <a:stretch>
            <a:fillRect/>
          </a:stretch>
        </p:blipFill>
        <p:spPr>
          <a:xfrm>
            <a:off x="177300" y="1177407"/>
            <a:ext cx="1769600" cy="1174012"/>
          </a:xfrm>
          <a:prstGeom prst="rect">
            <a:avLst/>
          </a:prstGeom>
          <a:noFill/>
          <a:ln>
            <a:noFill/>
          </a:ln>
          <a:effectLst>
            <a:outerShdw blurRad="57150" rotWithShape="0" algn="bl" dir="5400000" dist="19050">
              <a:srgbClr val="000000">
                <a:alpha val="50000"/>
              </a:srgbClr>
            </a:outerShdw>
          </a:effectLst>
        </p:spPr>
      </p:pic>
      <p:pic>
        <p:nvPicPr>
          <p:cNvPr id="137" name="Google Shape;137;p19"/>
          <p:cNvPicPr preferRelativeResize="0"/>
          <p:nvPr/>
        </p:nvPicPr>
        <p:blipFill>
          <a:blip r:embed="rId7">
            <a:alphaModFix/>
          </a:blip>
          <a:stretch>
            <a:fillRect/>
          </a:stretch>
        </p:blipFill>
        <p:spPr>
          <a:xfrm>
            <a:off x="2055046" y="1177400"/>
            <a:ext cx="1765318" cy="1174013"/>
          </a:xfrm>
          <a:prstGeom prst="rect">
            <a:avLst/>
          </a:prstGeom>
          <a:noFill/>
          <a:ln>
            <a:noFill/>
          </a:ln>
          <a:effectLst>
            <a:outerShdw blurRad="57150" rotWithShape="0" algn="bl" dir="5400000" dist="19050">
              <a:srgbClr val="000000">
                <a:alpha val="50000"/>
              </a:srgbClr>
            </a:outerShdw>
          </a:effectLst>
        </p:spPr>
      </p:pic>
      <p:pic>
        <p:nvPicPr>
          <p:cNvPr id="138" name="Google Shape;138;p19"/>
          <p:cNvPicPr preferRelativeResize="0"/>
          <p:nvPr/>
        </p:nvPicPr>
        <p:blipFill>
          <a:blip r:embed="rId8">
            <a:alphaModFix/>
          </a:blip>
          <a:stretch>
            <a:fillRect/>
          </a:stretch>
        </p:blipFill>
        <p:spPr>
          <a:xfrm>
            <a:off x="6715275" y="1155875"/>
            <a:ext cx="1797525" cy="1192547"/>
          </a:xfrm>
          <a:prstGeom prst="rect">
            <a:avLst/>
          </a:prstGeom>
          <a:noFill/>
          <a:ln>
            <a:noFill/>
          </a:ln>
          <a:effectLst>
            <a:outerShdw blurRad="57150" rotWithShape="0" algn="bl" dir="5400000" dist="19050">
              <a:srgbClr val="000000">
                <a:alpha val="50000"/>
              </a:srgbClr>
            </a:outerShdw>
          </a:effectLst>
        </p:spPr>
      </p:pic>
      <p:pic>
        <p:nvPicPr>
          <p:cNvPr id="139" name="Google Shape;139;p19"/>
          <p:cNvPicPr preferRelativeResize="0"/>
          <p:nvPr/>
        </p:nvPicPr>
        <p:blipFill>
          <a:blip r:embed="rId9">
            <a:alphaModFix/>
          </a:blip>
          <a:stretch>
            <a:fillRect/>
          </a:stretch>
        </p:blipFill>
        <p:spPr>
          <a:xfrm>
            <a:off x="4346050" y="2439730"/>
            <a:ext cx="1797520" cy="1192544"/>
          </a:xfrm>
          <a:prstGeom prst="rect">
            <a:avLst/>
          </a:prstGeom>
          <a:noFill/>
          <a:ln>
            <a:noFill/>
          </a:ln>
          <a:effectLst>
            <a:outerShdw blurRad="57150" rotWithShape="0" algn="bl" dir="5400000" dist="19050">
              <a:srgbClr val="000000">
                <a:alpha val="50000"/>
              </a:srgbClr>
            </a:outerShdw>
          </a:effectLst>
        </p:spPr>
      </p:pic>
      <p:sp>
        <p:nvSpPr>
          <p:cNvPr id="140" name="Google Shape;140;p19"/>
          <p:cNvSpPr txBox="1"/>
          <p:nvPr/>
        </p:nvSpPr>
        <p:spPr>
          <a:xfrm>
            <a:off x="4346038" y="610500"/>
            <a:ext cx="1716300" cy="65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999999"/>
                </a:solidFill>
              </a:rPr>
              <a:t>2nd-5th grade apps </a:t>
            </a:r>
            <a:endParaRPr b="1">
              <a:solidFill>
                <a:srgbClr val="999999"/>
              </a:solidFill>
            </a:endParaRPr>
          </a:p>
        </p:txBody>
      </p:sp>
      <p:sp>
        <p:nvSpPr>
          <p:cNvPr id="141" name="Google Shape;141;p19"/>
          <p:cNvSpPr txBox="1"/>
          <p:nvPr/>
        </p:nvSpPr>
        <p:spPr>
          <a:xfrm>
            <a:off x="6814200" y="688650"/>
            <a:ext cx="1716300" cy="35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999999"/>
                </a:solidFill>
              </a:rPr>
              <a:t>6-8th grade app </a:t>
            </a:r>
            <a:endParaRPr b="1">
              <a:solidFill>
                <a:srgbClr val="999999"/>
              </a:solidFill>
            </a:endParaRPr>
          </a:p>
        </p:txBody>
      </p:sp>
      <p:grpSp>
        <p:nvGrpSpPr>
          <p:cNvPr id="142" name="Google Shape;142;p19"/>
          <p:cNvGrpSpPr/>
          <p:nvPr/>
        </p:nvGrpSpPr>
        <p:grpSpPr>
          <a:xfrm>
            <a:off x="7159788" y="2596763"/>
            <a:ext cx="1025121" cy="977603"/>
            <a:chOff x="7040575" y="2620675"/>
            <a:chExt cx="1146925" cy="1093761"/>
          </a:xfrm>
        </p:grpSpPr>
        <p:pic>
          <p:nvPicPr>
            <p:cNvPr id="143" name="Google Shape;143;p19"/>
            <p:cNvPicPr preferRelativeResize="0"/>
            <p:nvPr/>
          </p:nvPicPr>
          <p:blipFill>
            <a:blip r:embed="rId10">
              <a:alphaModFix/>
            </a:blip>
            <a:stretch>
              <a:fillRect/>
            </a:stretch>
          </p:blipFill>
          <p:spPr>
            <a:xfrm>
              <a:off x="7107097" y="3374448"/>
              <a:ext cx="1013874" cy="339988"/>
            </a:xfrm>
            <a:prstGeom prst="rect">
              <a:avLst/>
            </a:prstGeom>
            <a:noFill/>
            <a:ln>
              <a:noFill/>
            </a:ln>
            <a:effectLst>
              <a:outerShdw blurRad="57150" rotWithShape="0" algn="bl" dir="5400000" dist="19050">
                <a:srgbClr val="000000">
                  <a:alpha val="50000"/>
                </a:srgbClr>
              </a:outerShdw>
            </a:effectLst>
          </p:spPr>
        </p:pic>
        <p:pic>
          <p:nvPicPr>
            <p:cNvPr id="144" name="Google Shape;144;p19"/>
            <p:cNvPicPr preferRelativeResize="0"/>
            <p:nvPr/>
          </p:nvPicPr>
          <p:blipFill>
            <a:blip r:embed="rId11">
              <a:alphaModFix/>
            </a:blip>
            <a:stretch>
              <a:fillRect/>
            </a:stretch>
          </p:blipFill>
          <p:spPr>
            <a:xfrm>
              <a:off x="7040575" y="2918310"/>
              <a:ext cx="1146925" cy="495300"/>
            </a:xfrm>
            <a:prstGeom prst="rect">
              <a:avLst/>
            </a:prstGeom>
            <a:noFill/>
            <a:ln>
              <a:noFill/>
            </a:ln>
            <a:effectLst>
              <a:outerShdw blurRad="57150" rotWithShape="0" algn="bl" dir="5400000" dist="19050">
                <a:srgbClr val="000000">
                  <a:alpha val="50000"/>
                </a:srgbClr>
              </a:outerShdw>
            </a:effectLst>
          </p:spPr>
        </p:pic>
        <p:pic>
          <p:nvPicPr>
            <p:cNvPr id="145" name="Google Shape;145;p19"/>
            <p:cNvPicPr preferRelativeResize="0"/>
            <p:nvPr/>
          </p:nvPicPr>
          <p:blipFill>
            <a:blip r:embed="rId12">
              <a:alphaModFix/>
            </a:blip>
            <a:stretch>
              <a:fillRect/>
            </a:stretch>
          </p:blipFill>
          <p:spPr>
            <a:xfrm>
              <a:off x="7107088" y="2620675"/>
              <a:ext cx="1013891" cy="350700"/>
            </a:xfrm>
            <a:prstGeom prst="rect">
              <a:avLst/>
            </a:prstGeom>
            <a:noFill/>
            <a:ln>
              <a:noFill/>
            </a:ln>
            <a:effectLst>
              <a:outerShdw blurRad="57150" rotWithShape="0" algn="bl" dir="5400000" dist="19050">
                <a:srgbClr val="000000">
                  <a:alpha val="50000"/>
                </a:srgbClr>
              </a:outerShdw>
            </a:effectLst>
          </p:spPr>
        </p:pic>
      </p:grpSp>
      <p:pic>
        <p:nvPicPr>
          <p:cNvPr id="146" name="Google Shape;146;p19"/>
          <p:cNvPicPr preferRelativeResize="0"/>
          <p:nvPr/>
        </p:nvPicPr>
        <p:blipFill>
          <a:blip r:embed="rId13">
            <a:alphaModFix/>
          </a:blip>
          <a:stretch>
            <a:fillRect/>
          </a:stretch>
        </p:blipFill>
        <p:spPr>
          <a:xfrm>
            <a:off x="8267569" y="75875"/>
            <a:ext cx="687331" cy="253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0"/>
          <p:cNvPicPr preferRelativeResize="0"/>
          <p:nvPr/>
        </p:nvPicPr>
        <p:blipFill>
          <a:blip r:embed="rId3">
            <a:alphaModFix/>
          </a:blip>
          <a:stretch>
            <a:fillRect/>
          </a:stretch>
        </p:blipFill>
        <p:spPr>
          <a:xfrm>
            <a:off x="5662625" y="1586100"/>
            <a:ext cx="3481374" cy="2088824"/>
          </a:xfrm>
          <a:prstGeom prst="rect">
            <a:avLst/>
          </a:prstGeom>
          <a:noFill/>
          <a:ln>
            <a:noFill/>
          </a:ln>
        </p:spPr>
      </p:pic>
      <p:pic>
        <p:nvPicPr>
          <p:cNvPr id="152" name="Google Shape;152;p20"/>
          <p:cNvPicPr preferRelativeResize="0"/>
          <p:nvPr/>
        </p:nvPicPr>
        <p:blipFill>
          <a:blip r:embed="rId4">
            <a:alphaModFix/>
          </a:blip>
          <a:stretch>
            <a:fillRect/>
          </a:stretch>
        </p:blipFill>
        <p:spPr>
          <a:xfrm>
            <a:off x="0" y="1004829"/>
            <a:ext cx="3971949" cy="2711521"/>
          </a:xfrm>
          <a:prstGeom prst="rect">
            <a:avLst/>
          </a:prstGeom>
          <a:noFill/>
          <a:ln>
            <a:noFill/>
          </a:ln>
        </p:spPr>
      </p:pic>
      <p:pic>
        <p:nvPicPr>
          <p:cNvPr id="153" name="Google Shape;153;p20"/>
          <p:cNvPicPr preferRelativeResize="0"/>
          <p:nvPr/>
        </p:nvPicPr>
        <p:blipFill>
          <a:blip r:embed="rId5">
            <a:alphaModFix/>
          </a:blip>
          <a:stretch>
            <a:fillRect/>
          </a:stretch>
        </p:blipFill>
        <p:spPr>
          <a:xfrm>
            <a:off x="177300" y="115200"/>
            <a:ext cx="800100" cy="495300"/>
          </a:xfrm>
          <a:prstGeom prst="rect">
            <a:avLst/>
          </a:prstGeom>
          <a:noFill/>
          <a:ln>
            <a:noFill/>
          </a:ln>
        </p:spPr>
      </p:pic>
      <p:sp>
        <p:nvSpPr>
          <p:cNvPr id="154" name="Google Shape;154;p20"/>
          <p:cNvSpPr txBox="1"/>
          <p:nvPr/>
        </p:nvSpPr>
        <p:spPr>
          <a:xfrm>
            <a:off x="1157400" y="0"/>
            <a:ext cx="6829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999999"/>
                </a:solidFill>
              </a:rPr>
              <a:t>Curriculum K-5</a:t>
            </a:r>
            <a:endParaRPr b="1" sz="2800">
              <a:solidFill>
                <a:srgbClr val="999999"/>
              </a:solidFill>
            </a:endParaRPr>
          </a:p>
        </p:txBody>
      </p:sp>
      <p:sp>
        <p:nvSpPr>
          <p:cNvPr id="155" name="Google Shape;155;p20"/>
          <p:cNvSpPr/>
          <p:nvPr/>
        </p:nvSpPr>
        <p:spPr>
          <a:xfrm>
            <a:off x="0" y="3792550"/>
            <a:ext cx="9144000" cy="929700"/>
          </a:xfrm>
          <a:prstGeom prst="rect">
            <a:avLst/>
          </a:prstGeom>
          <a:solidFill>
            <a:srgbClr val="AC239A"/>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0"/>
          <p:cNvSpPr txBox="1"/>
          <p:nvPr/>
        </p:nvSpPr>
        <p:spPr>
          <a:xfrm>
            <a:off x="115500" y="3826150"/>
            <a:ext cx="89130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Our comprehensive curricular resources enable teachers to help students practice computational thinking and 21st-century skills.</a:t>
            </a:r>
            <a:endParaRPr b="1" sz="2000">
              <a:solidFill>
                <a:srgbClr val="FFFFFF"/>
              </a:solidFill>
            </a:endParaRPr>
          </a:p>
        </p:txBody>
      </p:sp>
      <p:sp>
        <p:nvSpPr>
          <p:cNvPr id="157" name="Google Shape;157;p20"/>
          <p:cNvSpPr txBox="1"/>
          <p:nvPr/>
        </p:nvSpPr>
        <p:spPr>
          <a:xfrm>
            <a:off x="492450" y="412627"/>
            <a:ext cx="8159100" cy="105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999999"/>
                </a:solidFill>
              </a:rPr>
              <a:t>Puzzles built into our apps introduce students to the basics. Challenge cards aligned to CSTA and ISTE standards and more than 100 lessons are available online in our searchable library  </a:t>
            </a:r>
            <a:endParaRPr b="1" sz="2000">
              <a:solidFill>
                <a:srgbClr val="999999"/>
              </a:solidFill>
            </a:endParaRPr>
          </a:p>
        </p:txBody>
      </p:sp>
      <p:pic>
        <p:nvPicPr>
          <p:cNvPr id="158" name="Google Shape;158;p20"/>
          <p:cNvPicPr preferRelativeResize="0"/>
          <p:nvPr/>
        </p:nvPicPr>
        <p:blipFill>
          <a:blip r:embed="rId6">
            <a:alphaModFix/>
          </a:blip>
          <a:stretch>
            <a:fillRect/>
          </a:stretch>
        </p:blipFill>
        <p:spPr>
          <a:xfrm>
            <a:off x="3971947" y="1489694"/>
            <a:ext cx="1215765" cy="1064012"/>
          </a:xfrm>
          <a:prstGeom prst="rect">
            <a:avLst/>
          </a:prstGeom>
          <a:noFill/>
          <a:ln>
            <a:noFill/>
          </a:ln>
        </p:spPr>
      </p:pic>
      <p:pic>
        <p:nvPicPr>
          <p:cNvPr id="159" name="Google Shape;159;p20"/>
          <p:cNvPicPr preferRelativeResize="0"/>
          <p:nvPr/>
        </p:nvPicPr>
        <p:blipFill>
          <a:blip r:embed="rId7">
            <a:alphaModFix/>
          </a:blip>
          <a:stretch>
            <a:fillRect/>
          </a:stretch>
        </p:blipFill>
        <p:spPr>
          <a:xfrm>
            <a:off x="1134456" y="3221046"/>
            <a:ext cx="709633" cy="495300"/>
          </a:xfrm>
          <a:prstGeom prst="rect">
            <a:avLst/>
          </a:prstGeom>
          <a:noFill/>
          <a:ln>
            <a:noFill/>
          </a:ln>
        </p:spPr>
      </p:pic>
      <p:pic>
        <p:nvPicPr>
          <p:cNvPr id="160" name="Google Shape;160;p20"/>
          <p:cNvPicPr preferRelativeResize="0"/>
          <p:nvPr/>
        </p:nvPicPr>
        <p:blipFill>
          <a:blip r:embed="rId8">
            <a:alphaModFix/>
          </a:blip>
          <a:stretch>
            <a:fillRect/>
          </a:stretch>
        </p:blipFill>
        <p:spPr>
          <a:xfrm>
            <a:off x="2067964" y="3279103"/>
            <a:ext cx="421267" cy="378050"/>
          </a:xfrm>
          <a:prstGeom prst="rect">
            <a:avLst/>
          </a:prstGeom>
          <a:noFill/>
          <a:ln>
            <a:noFill/>
          </a:ln>
        </p:spPr>
      </p:pic>
      <p:pic>
        <p:nvPicPr>
          <p:cNvPr id="161" name="Google Shape;161;p20"/>
          <p:cNvPicPr preferRelativeResize="0"/>
          <p:nvPr/>
        </p:nvPicPr>
        <p:blipFill>
          <a:blip r:embed="rId9">
            <a:alphaModFix/>
          </a:blip>
          <a:stretch>
            <a:fillRect/>
          </a:stretch>
        </p:blipFill>
        <p:spPr>
          <a:xfrm>
            <a:off x="2746955" y="3311207"/>
            <a:ext cx="559913" cy="284741"/>
          </a:xfrm>
          <a:prstGeom prst="rect">
            <a:avLst/>
          </a:prstGeom>
          <a:noFill/>
          <a:ln>
            <a:noFill/>
          </a:ln>
        </p:spPr>
      </p:pic>
      <p:pic>
        <p:nvPicPr>
          <p:cNvPr id="162" name="Google Shape;162;p20"/>
          <p:cNvPicPr preferRelativeResize="0"/>
          <p:nvPr/>
        </p:nvPicPr>
        <p:blipFill>
          <a:blip r:embed="rId10">
            <a:alphaModFix/>
          </a:blip>
          <a:stretch>
            <a:fillRect/>
          </a:stretch>
        </p:blipFill>
        <p:spPr>
          <a:xfrm>
            <a:off x="492452" y="3287751"/>
            <a:ext cx="451672" cy="495300"/>
          </a:xfrm>
          <a:prstGeom prst="rect">
            <a:avLst/>
          </a:prstGeom>
          <a:noFill/>
          <a:ln>
            <a:noFill/>
          </a:ln>
        </p:spPr>
      </p:pic>
      <p:pic>
        <p:nvPicPr>
          <p:cNvPr id="163" name="Google Shape;163;p20"/>
          <p:cNvPicPr preferRelativeResize="0"/>
          <p:nvPr/>
        </p:nvPicPr>
        <p:blipFill rotWithShape="1">
          <a:blip r:embed="rId11">
            <a:alphaModFix/>
          </a:blip>
          <a:srcRect b="0" l="0" r="57582" t="52772"/>
          <a:stretch/>
        </p:blipFill>
        <p:spPr>
          <a:xfrm>
            <a:off x="3971951" y="2665200"/>
            <a:ext cx="1215750" cy="1014884"/>
          </a:xfrm>
          <a:prstGeom prst="rect">
            <a:avLst/>
          </a:prstGeom>
          <a:noFill/>
          <a:ln>
            <a:noFill/>
          </a:ln>
        </p:spPr>
      </p:pic>
      <p:pic>
        <p:nvPicPr>
          <p:cNvPr id="164" name="Google Shape;164;p20"/>
          <p:cNvPicPr preferRelativeResize="0"/>
          <p:nvPr/>
        </p:nvPicPr>
        <p:blipFill>
          <a:blip r:embed="rId12">
            <a:alphaModFix/>
          </a:blip>
          <a:stretch>
            <a:fillRect/>
          </a:stretch>
        </p:blipFill>
        <p:spPr>
          <a:xfrm>
            <a:off x="8267569" y="75875"/>
            <a:ext cx="687331" cy="253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1"/>
          <p:cNvPicPr preferRelativeResize="0"/>
          <p:nvPr/>
        </p:nvPicPr>
        <p:blipFill>
          <a:blip r:embed="rId3">
            <a:alphaModFix/>
          </a:blip>
          <a:stretch>
            <a:fillRect/>
          </a:stretch>
        </p:blipFill>
        <p:spPr>
          <a:xfrm>
            <a:off x="177300" y="115200"/>
            <a:ext cx="800100" cy="495300"/>
          </a:xfrm>
          <a:prstGeom prst="rect">
            <a:avLst/>
          </a:prstGeom>
          <a:noFill/>
          <a:ln>
            <a:noFill/>
          </a:ln>
        </p:spPr>
      </p:pic>
      <p:sp>
        <p:nvSpPr>
          <p:cNvPr id="170" name="Google Shape;170;p21"/>
          <p:cNvSpPr txBox="1"/>
          <p:nvPr/>
        </p:nvSpPr>
        <p:spPr>
          <a:xfrm>
            <a:off x="1157400" y="0"/>
            <a:ext cx="6829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999999"/>
                </a:solidFill>
              </a:rPr>
              <a:t>Curriculum 6-8</a:t>
            </a:r>
            <a:endParaRPr b="1" sz="2800">
              <a:solidFill>
                <a:srgbClr val="999999"/>
              </a:solidFill>
            </a:endParaRPr>
          </a:p>
        </p:txBody>
      </p:sp>
      <p:sp>
        <p:nvSpPr>
          <p:cNvPr id="171" name="Google Shape;171;p21"/>
          <p:cNvSpPr/>
          <p:nvPr/>
        </p:nvSpPr>
        <p:spPr>
          <a:xfrm>
            <a:off x="0" y="3792550"/>
            <a:ext cx="9144000" cy="929700"/>
          </a:xfrm>
          <a:prstGeom prst="rect">
            <a:avLst/>
          </a:prstGeom>
          <a:solidFill>
            <a:srgbClr val="0097A7"/>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1"/>
          <p:cNvSpPr txBox="1"/>
          <p:nvPr/>
        </p:nvSpPr>
        <p:spPr>
          <a:xfrm>
            <a:off x="115500" y="3826150"/>
            <a:ext cx="89130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Our comprehensive curricular resources enable teachers to help students practice computational thinking and 21st-century skills.</a:t>
            </a:r>
            <a:endParaRPr b="1" sz="2000">
              <a:solidFill>
                <a:srgbClr val="FFFFFF"/>
              </a:solidFill>
            </a:endParaRPr>
          </a:p>
        </p:txBody>
      </p:sp>
      <p:sp>
        <p:nvSpPr>
          <p:cNvPr id="173" name="Google Shape;173;p21"/>
          <p:cNvSpPr txBox="1"/>
          <p:nvPr/>
        </p:nvSpPr>
        <p:spPr>
          <a:xfrm>
            <a:off x="492450" y="412627"/>
            <a:ext cx="8159100" cy="105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999999"/>
                </a:solidFill>
              </a:rPr>
              <a:t>Wonder Workshop’s comprehensive curricular resources</a:t>
            </a:r>
            <a:br>
              <a:rPr b="1" lang="en" sz="2000">
                <a:solidFill>
                  <a:srgbClr val="999999"/>
                </a:solidFill>
              </a:rPr>
            </a:br>
            <a:r>
              <a:rPr b="1" lang="en" sz="2000">
                <a:solidFill>
                  <a:srgbClr val="999999"/>
                </a:solidFill>
              </a:rPr>
              <a:t>enable teachers to help students practice robotics and coding concepts with Cue.  </a:t>
            </a:r>
            <a:endParaRPr b="1" sz="2000">
              <a:solidFill>
                <a:srgbClr val="999999"/>
              </a:solidFill>
            </a:endParaRPr>
          </a:p>
        </p:txBody>
      </p:sp>
      <p:pic>
        <p:nvPicPr>
          <p:cNvPr id="174" name="Google Shape;174;p21"/>
          <p:cNvPicPr preferRelativeResize="0"/>
          <p:nvPr/>
        </p:nvPicPr>
        <p:blipFill>
          <a:blip r:embed="rId4">
            <a:alphaModFix/>
          </a:blip>
          <a:stretch>
            <a:fillRect/>
          </a:stretch>
        </p:blipFill>
        <p:spPr>
          <a:xfrm>
            <a:off x="8466763" y="4530048"/>
            <a:ext cx="561734" cy="561745"/>
          </a:xfrm>
          <a:prstGeom prst="rect">
            <a:avLst/>
          </a:prstGeom>
          <a:noFill/>
          <a:ln>
            <a:noFill/>
          </a:ln>
        </p:spPr>
      </p:pic>
      <p:sp>
        <p:nvSpPr>
          <p:cNvPr id="175" name="Google Shape;175;p21"/>
          <p:cNvSpPr txBox="1"/>
          <p:nvPr/>
        </p:nvSpPr>
        <p:spPr>
          <a:xfrm>
            <a:off x="3786610" y="3362836"/>
            <a:ext cx="1711800" cy="36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666666"/>
                </a:solidFill>
                <a:latin typeface="Open Sans"/>
                <a:ea typeface="Open Sans"/>
                <a:cs typeface="Open Sans"/>
                <a:sym typeface="Open Sans"/>
              </a:rPr>
              <a:t>In-App Challenges</a:t>
            </a:r>
            <a:endParaRPr sz="1200">
              <a:solidFill>
                <a:srgbClr val="666666"/>
              </a:solidFill>
              <a:latin typeface="Open Sans"/>
              <a:ea typeface="Open Sans"/>
              <a:cs typeface="Open Sans"/>
              <a:sym typeface="Open Sans"/>
            </a:endParaRPr>
          </a:p>
        </p:txBody>
      </p:sp>
      <p:sp>
        <p:nvSpPr>
          <p:cNvPr id="176" name="Google Shape;176;p21"/>
          <p:cNvSpPr txBox="1"/>
          <p:nvPr/>
        </p:nvSpPr>
        <p:spPr>
          <a:xfrm>
            <a:off x="388650" y="3052325"/>
            <a:ext cx="2901900" cy="7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666666"/>
                </a:solidFill>
                <a:latin typeface="Open Sans"/>
                <a:ea typeface="Open Sans"/>
                <a:cs typeface="Open Sans"/>
                <a:sym typeface="Open Sans"/>
              </a:rPr>
              <a:t>Design Process Student Notebooks and Teacher Curriculum Guides in FlipBook format</a:t>
            </a:r>
            <a:endParaRPr sz="1200">
              <a:solidFill>
                <a:srgbClr val="666666"/>
              </a:solidFill>
              <a:latin typeface="Open Sans"/>
              <a:ea typeface="Open Sans"/>
              <a:cs typeface="Open Sans"/>
              <a:sym typeface="Open Sans"/>
            </a:endParaRPr>
          </a:p>
        </p:txBody>
      </p:sp>
      <p:sp>
        <p:nvSpPr>
          <p:cNvPr id="177" name="Google Shape;177;p21"/>
          <p:cNvSpPr txBox="1"/>
          <p:nvPr/>
        </p:nvSpPr>
        <p:spPr>
          <a:xfrm>
            <a:off x="6468113" y="3348586"/>
            <a:ext cx="18144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666666"/>
                </a:solidFill>
                <a:latin typeface="Open Sans"/>
                <a:ea typeface="Open Sans"/>
                <a:cs typeface="Open Sans"/>
                <a:sym typeface="Open Sans"/>
              </a:rPr>
              <a:t>Online Lessons</a:t>
            </a:r>
            <a:endParaRPr sz="1200">
              <a:solidFill>
                <a:srgbClr val="666666"/>
              </a:solidFill>
              <a:latin typeface="Open Sans"/>
              <a:ea typeface="Open Sans"/>
              <a:cs typeface="Open Sans"/>
              <a:sym typeface="Open Sans"/>
            </a:endParaRPr>
          </a:p>
        </p:txBody>
      </p:sp>
      <p:pic>
        <p:nvPicPr>
          <p:cNvPr id="178" name="Google Shape;178;p21"/>
          <p:cNvPicPr preferRelativeResize="0"/>
          <p:nvPr/>
        </p:nvPicPr>
        <p:blipFill>
          <a:blip r:embed="rId5">
            <a:alphaModFix/>
          </a:blip>
          <a:stretch>
            <a:fillRect/>
          </a:stretch>
        </p:blipFill>
        <p:spPr>
          <a:xfrm>
            <a:off x="177300" y="1473128"/>
            <a:ext cx="3324626" cy="1579196"/>
          </a:xfrm>
          <a:prstGeom prst="rect">
            <a:avLst/>
          </a:prstGeom>
          <a:noFill/>
          <a:ln>
            <a:noFill/>
          </a:ln>
        </p:spPr>
      </p:pic>
      <p:pic>
        <p:nvPicPr>
          <p:cNvPr id="179" name="Google Shape;179;p21"/>
          <p:cNvPicPr preferRelativeResize="0"/>
          <p:nvPr/>
        </p:nvPicPr>
        <p:blipFill rotWithShape="1">
          <a:blip r:embed="rId6">
            <a:alphaModFix/>
          </a:blip>
          <a:srcRect b="21303" l="0" r="0" t="0"/>
          <a:stretch/>
        </p:blipFill>
        <p:spPr>
          <a:xfrm>
            <a:off x="3786600" y="1468625"/>
            <a:ext cx="1711799" cy="1842251"/>
          </a:xfrm>
          <a:prstGeom prst="rect">
            <a:avLst/>
          </a:prstGeom>
          <a:noFill/>
          <a:ln>
            <a:noFill/>
          </a:ln>
        </p:spPr>
      </p:pic>
      <p:pic>
        <p:nvPicPr>
          <p:cNvPr id="180" name="Google Shape;180;p21"/>
          <p:cNvPicPr preferRelativeResize="0"/>
          <p:nvPr/>
        </p:nvPicPr>
        <p:blipFill>
          <a:blip r:embed="rId7">
            <a:alphaModFix/>
          </a:blip>
          <a:stretch>
            <a:fillRect/>
          </a:stretch>
        </p:blipFill>
        <p:spPr>
          <a:xfrm>
            <a:off x="6064014" y="1468625"/>
            <a:ext cx="2622620" cy="1842251"/>
          </a:xfrm>
          <a:prstGeom prst="rect">
            <a:avLst/>
          </a:prstGeom>
          <a:noFill/>
          <a:ln>
            <a:noFill/>
          </a:ln>
        </p:spPr>
      </p:pic>
      <p:pic>
        <p:nvPicPr>
          <p:cNvPr id="181" name="Google Shape;181;p21"/>
          <p:cNvPicPr preferRelativeResize="0"/>
          <p:nvPr/>
        </p:nvPicPr>
        <p:blipFill>
          <a:blip r:embed="rId8">
            <a:alphaModFix/>
          </a:blip>
          <a:stretch>
            <a:fillRect/>
          </a:stretch>
        </p:blipFill>
        <p:spPr>
          <a:xfrm>
            <a:off x="8267569" y="75875"/>
            <a:ext cx="687331" cy="253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2"/>
          <p:cNvPicPr preferRelativeResize="0"/>
          <p:nvPr/>
        </p:nvPicPr>
        <p:blipFill>
          <a:blip r:embed="rId3">
            <a:alphaModFix/>
          </a:blip>
          <a:stretch>
            <a:fillRect/>
          </a:stretch>
        </p:blipFill>
        <p:spPr>
          <a:xfrm>
            <a:off x="0" y="571502"/>
            <a:ext cx="9143998" cy="4648196"/>
          </a:xfrm>
          <a:prstGeom prst="rect">
            <a:avLst/>
          </a:prstGeom>
          <a:noFill/>
          <a:ln>
            <a:noFill/>
          </a:ln>
        </p:spPr>
      </p:pic>
      <p:sp>
        <p:nvSpPr>
          <p:cNvPr id="187" name="Google Shape;187;p22"/>
          <p:cNvSpPr txBox="1"/>
          <p:nvPr/>
        </p:nvSpPr>
        <p:spPr>
          <a:xfrm>
            <a:off x="1157400" y="0"/>
            <a:ext cx="6829200" cy="5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999999"/>
                </a:solidFill>
              </a:rPr>
              <a:t>Grades Pre-K - 5th</a:t>
            </a:r>
            <a:endParaRPr b="1" sz="2800">
              <a:solidFill>
                <a:srgbClr val="999999"/>
              </a:solidFill>
            </a:endParaRPr>
          </a:p>
        </p:txBody>
      </p:sp>
      <p:pic>
        <p:nvPicPr>
          <p:cNvPr id="188" name="Google Shape;188;p22"/>
          <p:cNvPicPr preferRelativeResize="0"/>
          <p:nvPr/>
        </p:nvPicPr>
        <p:blipFill>
          <a:blip r:embed="rId4">
            <a:alphaModFix/>
          </a:blip>
          <a:stretch>
            <a:fillRect/>
          </a:stretch>
        </p:blipFill>
        <p:spPr>
          <a:xfrm>
            <a:off x="205447" y="75874"/>
            <a:ext cx="808525" cy="253225"/>
          </a:xfrm>
          <a:prstGeom prst="rect">
            <a:avLst/>
          </a:prstGeom>
          <a:noFill/>
          <a:ln>
            <a:noFill/>
          </a:ln>
        </p:spPr>
      </p:pic>
      <p:pic>
        <p:nvPicPr>
          <p:cNvPr id="189" name="Google Shape;189;p22"/>
          <p:cNvPicPr preferRelativeResize="0"/>
          <p:nvPr/>
        </p:nvPicPr>
        <p:blipFill>
          <a:blip r:embed="rId5">
            <a:alphaModFix/>
          </a:blip>
          <a:stretch>
            <a:fillRect/>
          </a:stretch>
        </p:blipFill>
        <p:spPr>
          <a:xfrm>
            <a:off x="8267569" y="75875"/>
            <a:ext cx="687331" cy="253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